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41" r:id="rId1"/>
  </p:sldMasterIdLst>
  <p:notesMasterIdLst>
    <p:notesMasterId r:id="rId11"/>
  </p:notesMasterIdLst>
  <p:handoutMasterIdLst>
    <p:handoutMasterId r:id="rId12"/>
  </p:handoutMasterIdLst>
  <p:sldIdLst>
    <p:sldId id="280" r:id="rId2"/>
    <p:sldId id="261" r:id="rId3"/>
    <p:sldId id="311" r:id="rId4"/>
    <p:sldId id="310" r:id="rId5"/>
    <p:sldId id="314" r:id="rId6"/>
    <p:sldId id="308" r:id="rId7"/>
    <p:sldId id="313" r:id="rId8"/>
    <p:sldId id="309" r:id="rId9"/>
    <p:sldId id="30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10000"/>
    <a:srgbClr val="CCCDCF"/>
    <a:srgbClr val="B799C4"/>
    <a:srgbClr val="A27CB7"/>
    <a:srgbClr val="FFD44B"/>
    <a:srgbClr val="222F63"/>
    <a:srgbClr val="0E2B41"/>
    <a:srgbClr val="032239"/>
    <a:srgbClr val="112F45"/>
    <a:srgbClr val="1331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07" autoAdjust="0"/>
    <p:restoredTop sz="94660"/>
  </p:normalViewPr>
  <p:slideViewPr>
    <p:cSldViewPr snapToGrid="0">
      <p:cViewPr>
        <p:scale>
          <a:sx n="66" d="100"/>
          <a:sy n="66" d="100"/>
        </p:scale>
        <p:origin x="906" y="1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fa-IR"/>
          </a:p>
        </p:txBody>
      </p:sp>
      <p:sp>
        <p:nvSpPr>
          <p:cNvPr id="3" name="Date Placeholder 2"/>
          <p:cNvSpPr>
            <a:spLocks noGrp="1"/>
          </p:cNvSpPr>
          <p:nvPr>
            <p:ph type="dt" sz="quarter" idx="1"/>
          </p:nvPr>
        </p:nvSpPr>
        <p:spPr>
          <a:xfrm>
            <a:off x="1588" y="0"/>
            <a:ext cx="2971800" cy="458788"/>
          </a:xfrm>
          <a:prstGeom prst="rect">
            <a:avLst/>
          </a:prstGeom>
        </p:spPr>
        <p:txBody>
          <a:bodyPr vert="horz" lIns="91440" tIns="45720" rIns="91440" bIns="45720" rtlCol="1"/>
          <a:lstStyle>
            <a:lvl1pPr algn="l">
              <a:defRPr sz="1200"/>
            </a:lvl1pPr>
          </a:lstStyle>
          <a:p>
            <a:fld id="{0931D323-4CB5-4278-AF2A-7B9C78C9984C}" type="datetimeFigureOut">
              <a:rPr lang="fa-IR" smtClean="0"/>
              <a:t>12/06/1439</a:t>
            </a:fld>
            <a:endParaRPr lang="fa-IR"/>
          </a:p>
        </p:txBody>
      </p:sp>
      <p:sp>
        <p:nvSpPr>
          <p:cNvPr id="4" name="Footer Placeholder 3"/>
          <p:cNvSpPr>
            <a:spLocks noGrp="1"/>
          </p:cNvSpPr>
          <p:nvPr>
            <p:ph type="ftr" sz="quarter" idx="2"/>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fa-IR"/>
          </a:p>
        </p:txBody>
      </p:sp>
      <p:sp>
        <p:nvSpPr>
          <p:cNvPr id="5" name="Slide Number Placeholder 4"/>
          <p:cNvSpPr>
            <a:spLocks noGrp="1"/>
          </p:cNvSpPr>
          <p:nvPr>
            <p:ph type="sldNum" sz="quarter" idx="3"/>
          </p:nvPr>
        </p:nvSpPr>
        <p:spPr>
          <a:xfrm>
            <a:off x="1588" y="8685213"/>
            <a:ext cx="2971800" cy="458787"/>
          </a:xfrm>
          <a:prstGeom prst="rect">
            <a:avLst/>
          </a:prstGeom>
        </p:spPr>
        <p:txBody>
          <a:bodyPr vert="horz" lIns="91440" tIns="45720" rIns="91440" bIns="45720" rtlCol="1" anchor="b"/>
          <a:lstStyle>
            <a:lvl1pPr algn="l">
              <a:defRPr sz="1200"/>
            </a:lvl1pPr>
          </a:lstStyle>
          <a:p>
            <a:fld id="{B11BE6E7-7EF7-4FC5-97E6-2F5980FEB104}" type="slidenum">
              <a:rPr lang="fa-IR" smtClean="0"/>
              <a:t>‹N°›</a:t>
            </a:fld>
            <a:endParaRPr lang="fa-IR"/>
          </a:p>
        </p:txBody>
      </p:sp>
    </p:spTree>
    <p:extLst>
      <p:ext uri="{BB962C8B-B14F-4D97-AF65-F5344CB8AC3E}">
        <p14:creationId xmlns:p14="http://schemas.microsoft.com/office/powerpoint/2010/main" val="2527471626"/>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jpg>
</file>

<file path=ppt/media/image10.tiff>
</file>

<file path=ppt/media/image11.tiff>
</file>

<file path=ppt/media/image12.tiff>
</file>

<file path=ppt/media/image13.tiff>
</file>

<file path=ppt/media/image14.jpg>
</file>

<file path=ppt/media/image15.tiff>
</file>

<file path=ppt/media/image16.jpeg>
</file>

<file path=ppt/media/image17.jpg>
</file>

<file path=ppt/media/image19.png>
</file>

<file path=ppt/media/image2.png>
</file>

<file path=ppt/media/image3.jpeg>
</file>

<file path=ppt/media/image4.gif>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64CDDC-77A4-409B-B4E2-05355CD475D4}" type="datetimeFigureOut">
              <a:rPr lang="en-US" smtClean="0"/>
              <a:t>2/27/2018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AD5DA1-5487-4D31-9B67-2DA916E4108A}" type="slidenum">
              <a:rPr lang="en-US" smtClean="0"/>
              <a:t>‹N°›</a:t>
            </a:fld>
            <a:endParaRPr lang="en-US"/>
          </a:p>
        </p:txBody>
      </p:sp>
    </p:spTree>
    <p:extLst>
      <p:ext uri="{BB962C8B-B14F-4D97-AF65-F5344CB8AC3E}">
        <p14:creationId xmlns:p14="http://schemas.microsoft.com/office/powerpoint/2010/main" val="168882835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46189F8-0001-474C-976E-0968CDB399C6}" type="datetime1">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24238201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EA961E-E121-4542-A2A4-9696BF4A3BE4}" type="datetime1">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42732716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6A82D1-6811-4F14-B9DF-9B4C51F3BF77}" type="datetime1">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41B872-52D6-4494-B842-2A6C959DF1C7}" type="slidenum">
              <a:rPr lang="en-US" smtClean="0"/>
              <a:t>‹N°›</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941804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2CD72D-728E-4A7A-9A50-EBAC11C36024}" type="datetime1">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42163722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3E6901-5907-4ACC-ABD1-81EE82E021B3}" type="datetime1">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41B872-52D6-4494-B842-2A6C959DF1C7}" type="slidenum">
              <a:rPr lang="en-US" smtClean="0"/>
              <a:t>‹N°›</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4094677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A6D677-02FB-44C6-A4C8-5C519E984B35}" type="datetime1">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25596276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4C8E11-2D3B-4B62-8C72-D96C8D459D58}" type="datetime1">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29960906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47C05D-82C7-4178-A892-B51E45060F27}" type="datetime1">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544751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atin typeface="Trebuchet MS (Headings)"/>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9FFB69-C0E7-470F-A91B-91D326FC5C78}" type="datetime1">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1187437" y="6342277"/>
            <a:ext cx="683339" cy="365125"/>
          </a:xfrm>
        </p:spPr>
        <p:txBody>
          <a:bodyPr/>
          <a:lstStyle>
            <a:lvl1pPr>
              <a:defRPr sz="2000">
                <a:solidFill>
                  <a:srgbClr val="FFFF00"/>
                </a:solidFill>
                <a:latin typeface="Tahoma" panose="020B0604030504040204" pitchFamily="34" charset="0"/>
                <a:ea typeface="Tahoma" panose="020B0604030504040204" pitchFamily="34" charset="0"/>
                <a:cs typeface="Tahoma" panose="020B0604030504040204" pitchFamily="34" charset="0"/>
              </a:defRPr>
            </a:lvl1pPr>
          </a:lstStyle>
          <a:p>
            <a:fld id="{0241B872-52D6-4494-B842-2A6C959DF1C7}" type="slidenum">
              <a:rPr lang="en-US" smtClean="0"/>
              <a:pPr/>
              <a:t>‹N°›</a:t>
            </a:fld>
            <a:endParaRPr lang="en-US" dirty="0"/>
          </a:p>
        </p:txBody>
      </p:sp>
    </p:spTree>
    <p:extLst>
      <p:ext uri="{BB962C8B-B14F-4D97-AF65-F5344CB8AC3E}">
        <p14:creationId xmlns:p14="http://schemas.microsoft.com/office/powerpoint/2010/main" val="2967048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969AF4-29C2-4A4E-B233-0398C6C885B6}" type="datetime1">
              <a:rPr lang="en-US" smtClean="0"/>
              <a:t>2/27/2018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7842996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E849D3-E1B8-4C0B-AB88-F7F6EC7B5F9C}" type="datetime1">
              <a:rPr lang="en-US" smtClean="0"/>
              <a:t>2/27/2018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3175378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FBA7D1-84AB-42B4-8163-CFC91F8F7581}" type="datetime1">
              <a:rPr lang="en-US" smtClean="0"/>
              <a:t>2/27/2018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978938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BA5833A-1056-48CE-92F4-4116C82CA375}" type="datetime1">
              <a:rPr lang="en-US" smtClean="0"/>
              <a:t>2/27/2018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1308679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BDB720-5727-452A-A2C0-D259D24CC4A6}" type="datetime1">
              <a:rPr lang="en-US" smtClean="0"/>
              <a:t>2/27/2018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12965846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58FA165-7A50-44A3-96F3-98B0B458AE66}" type="datetime1">
              <a:rPr lang="en-US" smtClean="0"/>
              <a:t>2/27/2018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41B872-52D6-4494-B842-2A6C959DF1C7}" type="slidenum">
              <a:rPr lang="en-US" smtClean="0"/>
              <a:t>‹N°›</a:t>
            </a:fld>
            <a:endParaRPr lang="en-US"/>
          </a:p>
        </p:txBody>
      </p:sp>
    </p:spTree>
    <p:extLst>
      <p:ext uri="{BB962C8B-B14F-4D97-AF65-F5344CB8AC3E}">
        <p14:creationId xmlns:p14="http://schemas.microsoft.com/office/powerpoint/2010/main" val="2331682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41B872-52D6-4494-B842-2A6C959DF1C7}" type="slidenum">
              <a:rPr lang="en-US" smtClean="0"/>
              <a:t>‹N°›</a:t>
            </a:fld>
            <a:endParaRPr lang="en-US"/>
          </a:p>
        </p:txBody>
      </p:sp>
      <p:sp>
        <p:nvSpPr>
          <p:cNvPr id="5" name="Date Placeholder 4"/>
          <p:cNvSpPr>
            <a:spLocks noGrp="1"/>
          </p:cNvSpPr>
          <p:nvPr>
            <p:ph type="dt" sz="half" idx="10"/>
          </p:nvPr>
        </p:nvSpPr>
        <p:spPr/>
        <p:txBody>
          <a:bodyPr/>
          <a:lstStyle/>
          <a:p>
            <a:fld id="{5E26EE20-6FF4-4CE0-9A17-B356FC712217}" type="datetime1">
              <a:rPr lang="en-US" smtClean="0"/>
              <a:t>2/27/2018</a:t>
            </a:fld>
            <a:endParaRPr lang="en-US"/>
          </a:p>
        </p:txBody>
      </p:sp>
    </p:spTree>
    <p:extLst>
      <p:ext uri="{BB962C8B-B14F-4D97-AF65-F5344CB8AC3E}">
        <p14:creationId xmlns:p14="http://schemas.microsoft.com/office/powerpoint/2010/main" val="88269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0450343-CAF4-4369-BBB5-D2C9973B4B6E}" type="datetime1">
              <a:rPr lang="en-US" smtClean="0"/>
              <a:t>2/27/2018</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241B872-52D6-4494-B842-2A6C959DF1C7}" type="slidenum">
              <a:rPr lang="en-US" smtClean="0"/>
              <a:t>‹N°›</a:t>
            </a:fld>
            <a:endParaRPr lang="en-US"/>
          </a:p>
        </p:txBody>
      </p:sp>
    </p:spTree>
    <p:extLst>
      <p:ext uri="{BB962C8B-B14F-4D97-AF65-F5344CB8AC3E}">
        <p14:creationId xmlns:p14="http://schemas.microsoft.com/office/powerpoint/2010/main" val="2721965476"/>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e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4.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image" Target="../media/image4.gif"/><Relationship Id="rId7" Type="http://schemas.openxmlformats.org/officeDocument/2006/relationships/image" Target="../media/image11.tiff"/><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0.tiff"/><Relationship Id="rId5" Type="http://schemas.openxmlformats.org/officeDocument/2006/relationships/image" Target="../media/image9.tiff"/><Relationship Id="rId4" Type="http://schemas.openxmlformats.org/officeDocument/2006/relationships/image" Target="../media/image8.tiff"/></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7.xml.rels><?xml version="1.0" encoding="UTF-8" standalone="yes"?>
<Relationships xmlns="http://schemas.openxmlformats.org/package/2006/relationships"><Relationship Id="rId3" Type="http://schemas.openxmlformats.org/officeDocument/2006/relationships/image" Target="../media/image4.gif"/><Relationship Id="rId7" Type="http://schemas.openxmlformats.org/officeDocument/2006/relationships/image" Target="../media/image18.emf"/><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7.jpg"/><Relationship Id="rId5" Type="http://schemas.openxmlformats.org/officeDocument/2006/relationships/image" Target="../media/image16.jpeg"/><Relationship Id="rId4" Type="http://schemas.openxmlformats.org/officeDocument/2006/relationships/image" Target="../media/image15.tiff"/></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14000" r="-14000"/>
          </a:stretch>
        </a:blipFill>
        <a:effectLst/>
      </p:bgPr>
    </p:bg>
    <p:spTree>
      <p:nvGrpSpPr>
        <p:cNvPr id="1" name=""/>
        <p:cNvGrpSpPr/>
        <p:nvPr/>
      </p:nvGrpSpPr>
      <p:grpSpPr>
        <a:xfrm>
          <a:off x="0" y="0"/>
          <a:ext cx="0" cy="0"/>
          <a:chOff x="0" y="0"/>
          <a:chExt cx="0" cy="0"/>
        </a:xfrm>
      </p:grpSpPr>
      <p:sp>
        <p:nvSpPr>
          <p:cNvPr id="5" name="TextBox 4"/>
          <p:cNvSpPr txBox="1"/>
          <p:nvPr/>
        </p:nvSpPr>
        <p:spPr>
          <a:xfrm>
            <a:off x="5420812" y="586408"/>
            <a:ext cx="5582554" cy="830997"/>
          </a:xfrm>
          <a:prstGeom prst="rect">
            <a:avLst/>
          </a:prstGeom>
          <a:noFill/>
        </p:spPr>
        <p:txBody>
          <a:bodyPr wrap="none" rtlCol="1">
            <a:spAutoFit/>
          </a:bodyPr>
          <a:lstStyle/>
          <a:p>
            <a:r>
              <a:rPr lang="en-US" sz="4800" dirty="0">
                <a:solidFill>
                  <a:srgbClr val="FFFF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Prototype Check #2</a:t>
            </a:r>
            <a:endParaRPr lang="fa-IR" sz="4800" dirty="0">
              <a:solidFill>
                <a:srgbClr val="FFFF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40441" t="22221" r="10352" b="57684"/>
          <a:stretch/>
        </p:blipFill>
        <p:spPr>
          <a:xfrm>
            <a:off x="5194569" y="2285999"/>
            <a:ext cx="6496135" cy="2645924"/>
          </a:xfrm>
          <a:prstGeom prst="rect">
            <a:avLst/>
          </a:prstGeom>
        </p:spPr>
      </p:pic>
      <p:sp>
        <p:nvSpPr>
          <p:cNvPr id="7" name="TextBox 6"/>
          <p:cNvSpPr txBox="1"/>
          <p:nvPr/>
        </p:nvSpPr>
        <p:spPr>
          <a:xfrm>
            <a:off x="6485217" y="2436000"/>
            <a:ext cx="5304594" cy="646331"/>
          </a:xfrm>
          <a:prstGeom prst="rect">
            <a:avLst/>
          </a:prstGeom>
          <a:noFill/>
        </p:spPr>
        <p:txBody>
          <a:bodyPr wrap="none" rtlCol="1">
            <a:spAutoFit/>
          </a:bodyPr>
          <a:lstStyle/>
          <a:p>
            <a:r>
              <a:rPr lang="en-US" sz="3600" dirty="0">
                <a:solidFill>
                  <a:srgbClr val="FFFF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CARDIOVASCULAR TEAM</a:t>
            </a:r>
            <a:endParaRPr lang="fa-IR" sz="3600" dirty="0">
              <a:solidFill>
                <a:srgbClr val="FFFF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10" name="Picture 9"/>
          <p:cNvPicPr>
            <a:picLocks noChangeAspect="1"/>
          </p:cNvPicPr>
          <p:nvPr/>
        </p:nvPicPr>
        <p:blipFill rotWithShape="1">
          <a:blip r:embed="rId3" cstate="print">
            <a:extLst>
              <a:ext uri="{BEBA8EAE-BF5A-486C-A8C5-ECC9F3942E4B}">
                <a14:imgProps xmlns:a14="http://schemas.microsoft.com/office/drawing/2010/main">
                  <a14:imgLayer r:embed="rId4">
                    <a14:imgEffect>
                      <a14:backgroundRemoval t="9949" b="80000" l="1692" r="63769"/>
                    </a14:imgEffect>
                  </a14:imgLayer>
                </a14:imgProps>
              </a:ext>
              <a:ext uri="{28A0092B-C50C-407E-A947-70E740481C1C}">
                <a14:useLocalDpi xmlns:a14="http://schemas.microsoft.com/office/drawing/2010/main" val="0"/>
              </a:ext>
            </a:extLst>
          </a:blip>
          <a:srcRect l="6137" t="17103" r="58975" b="33143"/>
          <a:stretch/>
        </p:blipFill>
        <p:spPr>
          <a:xfrm>
            <a:off x="5553634" y="2166326"/>
            <a:ext cx="2422289" cy="1832010"/>
          </a:xfrm>
          <a:prstGeom prst="rect">
            <a:avLst/>
          </a:prstGeom>
        </p:spPr>
      </p:pic>
      <p:sp>
        <p:nvSpPr>
          <p:cNvPr id="11" name="TextBox 10"/>
          <p:cNvSpPr txBox="1"/>
          <p:nvPr/>
        </p:nvSpPr>
        <p:spPr>
          <a:xfrm>
            <a:off x="6527632" y="3339832"/>
            <a:ext cx="2609882" cy="2232984"/>
          </a:xfrm>
          <a:prstGeom prst="rect">
            <a:avLst/>
          </a:prstGeom>
          <a:noFill/>
        </p:spPr>
        <p:txBody>
          <a:bodyPr wrap="none" rtlCol="1">
            <a:spAutoFit/>
          </a:bodyPr>
          <a:lstStyle/>
          <a:p>
            <a:pPr>
              <a:lnSpc>
                <a:spcPct val="150000"/>
              </a:lnSpc>
            </a:pPr>
            <a:r>
              <a:rPr lang="en-US" sz="2400" dirty="0" err="1">
                <a:solidFill>
                  <a:schemeClr val="bg1"/>
                </a:solidFill>
                <a:latin typeface="Tahoma" panose="020B0604030504040204" pitchFamily="34" charset="0"/>
                <a:ea typeface="Tahoma" panose="020B0604030504040204" pitchFamily="34" charset="0"/>
                <a:cs typeface="Tahoma" panose="020B0604030504040204" pitchFamily="34" charset="0"/>
              </a:rPr>
              <a:t>Qingbo</a:t>
            </a:r>
            <a:r>
              <a:rPr lang="en-US" sz="2400" dirty="0">
                <a:solidFill>
                  <a:schemeClr val="bg1"/>
                </a:solidFill>
                <a:latin typeface="Tahoma" panose="020B0604030504040204" pitchFamily="34" charset="0"/>
                <a:ea typeface="Tahoma" panose="020B0604030504040204" pitchFamily="34" charset="0"/>
                <a:cs typeface="Tahoma" panose="020B0604030504040204" pitchFamily="34" charset="0"/>
              </a:rPr>
              <a:t> Kang</a:t>
            </a:r>
          </a:p>
          <a:p>
            <a:pPr>
              <a:lnSpc>
                <a:spcPct val="150000"/>
              </a:lnSpc>
            </a:pPr>
            <a:r>
              <a:rPr lang="en-US" sz="2400" dirty="0">
                <a:solidFill>
                  <a:schemeClr val="bg1"/>
                </a:solidFill>
                <a:latin typeface="Tahoma" panose="020B0604030504040204" pitchFamily="34" charset="0"/>
                <a:ea typeface="Tahoma" panose="020B0604030504040204" pitchFamily="34" charset="0"/>
                <a:cs typeface="Tahoma" panose="020B0604030504040204" pitchFamily="34" charset="0"/>
              </a:rPr>
              <a:t>Arthur Kohler</a:t>
            </a:r>
          </a:p>
          <a:p>
            <a:pPr>
              <a:lnSpc>
                <a:spcPct val="150000"/>
              </a:lnSpc>
            </a:pPr>
            <a:r>
              <a:rPr lang="en-US" sz="2400" dirty="0">
                <a:solidFill>
                  <a:schemeClr val="bg1"/>
                </a:solidFill>
                <a:latin typeface="Tahoma" panose="020B0604030504040204" pitchFamily="34" charset="0"/>
                <a:ea typeface="Tahoma" panose="020B0604030504040204" pitchFamily="34" charset="0"/>
                <a:cs typeface="Tahoma" panose="020B0604030504040204" pitchFamily="34" charset="0"/>
              </a:rPr>
              <a:t>Chantelle Janeiro</a:t>
            </a:r>
          </a:p>
          <a:p>
            <a:pPr>
              <a:lnSpc>
                <a:spcPct val="150000"/>
              </a:lnSpc>
            </a:pPr>
            <a:r>
              <a:rPr lang="en-US" sz="2400" dirty="0" err="1">
                <a:solidFill>
                  <a:schemeClr val="bg1"/>
                </a:solidFill>
                <a:latin typeface="Tahoma" panose="020B0604030504040204" pitchFamily="34" charset="0"/>
                <a:ea typeface="Tahoma" panose="020B0604030504040204" pitchFamily="34" charset="0"/>
                <a:cs typeface="Tahoma" panose="020B0604030504040204" pitchFamily="34" charset="0"/>
              </a:rPr>
              <a:t>Naghmeh</a:t>
            </a:r>
            <a:r>
              <a:rPr lang="en-US" sz="24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dirty="0" err="1">
                <a:solidFill>
                  <a:schemeClr val="bg1"/>
                </a:solidFill>
                <a:latin typeface="Tahoma" panose="020B0604030504040204" pitchFamily="34" charset="0"/>
                <a:ea typeface="Tahoma" panose="020B0604030504040204" pitchFamily="34" charset="0"/>
                <a:cs typeface="Tahoma" panose="020B0604030504040204" pitchFamily="34" charset="0"/>
              </a:rPr>
              <a:t>Bandari</a:t>
            </a:r>
            <a:endParaRPr lang="en-US" sz="24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2" name="TextBox 11"/>
          <p:cNvSpPr txBox="1"/>
          <p:nvPr/>
        </p:nvSpPr>
        <p:spPr>
          <a:xfrm>
            <a:off x="9606395" y="6121535"/>
            <a:ext cx="2355197" cy="369332"/>
          </a:xfrm>
          <a:prstGeom prst="rect">
            <a:avLst/>
          </a:prstGeom>
          <a:noFill/>
        </p:spPr>
        <p:txBody>
          <a:bodyPr wrap="none" rtlCol="1">
            <a:spAutoFit/>
          </a:bodyPr>
          <a:lstStyle/>
          <a:p>
            <a:r>
              <a:rPr lang="en-US" b="1" dirty="0">
                <a:solidFill>
                  <a:schemeClr val="bg1"/>
                </a:solidFill>
                <a:latin typeface="Arial Rounded MT Bold" panose="020F0704030504030204" pitchFamily="34" charset="0"/>
              </a:rPr>
              <a:t>February 28</a:t>
            </a:r>
            <a:r>
              <a:rPr lang="en-US" b="1" baseline="30000" dirty="0">
                <a:solidFill>
                  <a:schemeClr val="bg1"/>
                </a:solidFill>
                <a:latin typeface="Arial Rounded MT Bold" panose="020F0704030504030204" pitchFamily="34" charset="0"/>
              </a:rPr>
              <a:t>th</a:t>
            </a:r>
            <a:r>
              <a:rPr lang="en-US" b="1" dirty="0">
                <a:solidFill>
                  <a:schemeClr val="bg1"/>
                </a:solidFill>
                <a:latin typeface="Arial Rounded MT Bold" panose="020F0704030504030204" pitchFamily="34" charset="0"/>
              </a:rPr>
              <a:t>, 2018</a:t>
            </a:r>
            <a:endParaRPr lang="fa-IR" b="1" dirty="0">
              <a:solidFill>
                <a:schemeClr val="bg1"/>
              </a:solidFill>
              <a:latin typeface="Arial Rounded MT Bold" panose="020F0704030504030204" pitchFamily="34" charset="0"/>
            </a:endParaRPr>
          </a:p>
        </p:txBody>
      </p:sp>
      <p:sp>
        <p:nvSpPr>
          <p:cNvPr id="8" name="TextBox 4"/>
          <p:cNvSpPr txBox="1"/>
          <p:nvPr/>
        </p:nvSpPr>
        <p:spPr>
          <a:xfrm>
            <a:off x="5553633" y="1333767"/>
            <a:ext cx="5317567" cy="707886"/>
          </a:xfrm>
          <a:prstGeom prst="rect">
            <a:avLst/>
          </a:prstGeom>
          <a:noFill/>
        </p:spPr>
        <p:txBody>
          <a:bodyPr wrap="square" rtlCol="1">
            <a:spAutoFit/>
          </a:bodyPr>
          <a:lstStyle/>
          <a:p>
            <a:pPr algn="ctr"/>
            <a:r>
              <a:rPr lang="en-US" sz="2000" i="1" dirty="0">
                <a:solidFill>
                  <a:srgbClr val="FFFF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Technical, scientific and customer oriented design evaluation</a:t>
            </a:r>
            <a:endParaRPr lang="fa-IR" sz="2000" i="1" dirty="0">
              <a:solidFill>
                <a:srgbClr val="FFFF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881781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0" y="3910519"/>
            <a:ext cx="12191999" cy="2952318"/>
            <a:chOff x="0" y="3910519"/>
            <a:chExt cx="12191999" cy="2952318"/>
          </a:xfrm>
        </p:grpSpPr>
        <p:grpSp>
          <p:nvGrpSpPr>
            <p:cNvPr id="9" name="Group 8"/>
            <p:cNvGrpSpPr/>
            <p:nvPr/>
          </p:nvGrpSpPr>
          <p:grpSpPr>
            <a:xfrm>
              <a:off x="0" y="3910519"/>
              <a:ext cx="12191999" cy="2952317"/>
              <a:chOff x="0" y="3910519"/>
              <a:chExt cx="12191999" cy="2952317"/>
            </a:xfrm>
          </p:grpSpPr>
          <p:sp>
            <p:nvSpPr>
              <p:cNvPr id="6" name="Rectangle 5"/>
              <p:cNvSpPr/>
              <p:nvPr/>
            </p:nvSpPr>
            <p:spPr>
              <a:xfrm>
                <a:off x="681376" y="6222756"/>
                <a:ext cx="11510623" cy="640080"/>
              </a:xfrm>
              <a:prstGeom prst="rect">
                <a:avLst/>
              </a:prstGeom>
              <a:gradFill flip="none" rotWithShape="1">
                <a:gsLst>
                  <a:gs pos="0">
                    <a:srgbClr val="0E2B41"/>
                  </a:gs>
                  <a:gs pos="100000">
                    <a:srgbClr val="03223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sp>
            <p:nvSpPr>
              <p:cNvPr id="7" name="Rectangle 6"/>
              <p:cNvSpPr/>
              <p:nvPr/>
            </p:nvSpPr>
            <p:spPr>
              <a:xfrm>
                <a:off x="0" y="3910519"/>
                <a:ext cx="3677055" cy="231223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2994" t="5910" r="59559" b="13475"/>
              <a:stretch/>
            </p:blipFill>
            <p:spPr>
              <a:xfrm>
                <a:off x="1" y="6222756"/>
                <a:ext cx="681376" cy="640080"/>
              </a:xfrm>
              <a:prstGeom prst="rect">
                <a:avLst/>
              </a:prstGeom>
            </p:spPr>
          </p:pic>
        </p:grpSp>
        <p:pic>
          <p:nvPicPr>
            <p:cNvPr id="11" name="Picture 10"/>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81375" y="6222757"/>
              <a:ext cx="2747493" cy="640080"/>
            </a:xfrm>
            <a:prstGeom prst="rect">
              <a:avLst/>
            </a:prstGeom>
          </p:spPr>
        </p:pic>
      </p:grpSp>
      <p:sp>
        <p:nvSpPr>
          <p:cNvPr id="4" name="Slide Number Placeholder 3"/>
          <p:cNvSpPr>
            <a:spLocks noGrp="1"/>
          </p:cNvSpPr>
          <p:nvPr>
            <p:ph type="sldNum" sz="quarter" idx="12"/>
          </p:nvPr>
        </p:nvSpPr>
        <p:spPr/>
        <p:txBody>
          <a:bodyPr/>
          <a:lstStyle/>
          <a:p>
            <a:fld id="{0241B872-52D6-4494-B842-2A6C959DF1C7}" type="slidenum">
              <a:rPr lang="en-US" smtClean="0"/>
              <a:pPr/>
              <a:t>2</a:t>
            </a:fld>
            <a:endParaRPr lang="en-US" dirty="0"/>
          </a:p>
        </p:txBody>
      </p:sp>
      <p:sp>
        <p:nvSpPr>
          <p:cNvPr id="14" name="TextBox 13"/>
          <p:cNvSpPr txBox="1"/>
          <p:nvPr/>
        </p:nvSpPr>
        <p:spPr>
          <a:xfrm>
            <a:off x="340689" y="195035"/>
            <a:ext cx="5039136" cy="584775"/>
          </a:xfrm>
          <a:prstGeom prst="rect">
            <a:avLst/>
          </a:prstGeom>
          <a:noFill/>
        </p:spPr>
        <p:txBody>
          <a:bodyPr wrap="none" rtlCol="1">
            <a:spAutoFit/>
          </a:bodyPr>
          <a:lstStyle/>
          <a:p>
            <a:r>
              <a:rPr lang="en-US" sz="3200" dirty="0">
                <a:solidFill>
                  <a:srgbClr val="222F63"/>
                </a:solidFill>
                <a:effectLst>
                  <a:outerShdw blurRad="38100" dist="38100" dir="2700000" algn="tl">
                    <a:srgbClr val="000000">
                      <a:alpha val="43137"/>
                    </a:srgbClr>
                  </a:outerShdw>
                </a:effectLst>
              </a:rPr>
              <a:t>Prototype Management Plan</a:t>
            </a:r>
            <a:endParaRPr lang="fa-IR" sz="3200" dirty="0">
              <a:solidFill>
                <a:srgbClr val="222F63"/>
              </a:solidFill>
              <a:effectLst>
                <a:outerShdw blurRad="38100" dist="38100" dir="2700000" algn="tl">
                  <a:srgbClr val="000000">
                    <a:alpha val="43137"/>
                  </a:srgbClr>
                </a:outerShdw>
              </a:effectLst>
            </a:endParaRPr>
          </a:p>
        </p:txBody>
      </p:sp>
      <p:sp>
        <p:nvSpPr>
          <p:cNvPr id="15" name="TextBox 14"/>
          <p:cNvSpPr txBox="1"/>
          <p:nvPr/>
        </p:nvSpPr>
        <p:spPr>
          <a:xfrm>
            <a:off x="562738" y="1153977"/>
            <a:ext cx="9887548" cy="1815882"/>
          </a:xfrm>
          <a:prstGeom prst="rect">
            <a:avLst/>
          </a:prstGeom>
          <a:noFill/>
        </p:spPr>
        <p:txBody>
          <a:bodyPr wrap="square" rtlCol="1">
            <a:spAutoFit/>
          </a:bodyPr>
          <a:lstStyle/>
          <a:p>
            <a:pPr marL="571500" indent="-571500">
              <a:buClr>
                <a:schemeClr val="accent1">
                  <a:lumMod val="75000"/>
                  <a:lumOff val="25000"/>
                </a:schemeClr>
              </a:buClr>
              <a:buFont typeface="Wingdings" panose="05000000000000000000" pitchFamily="2" charset="2"/>
              <a:buChar char="v"/>
            </a:pPr>
            <a:r>
              <a:rPr lang="en-US" sz="2800" dirty="0" err="1"/>
              <a:t>aaaa</a:t>
            </a:r>
            <a:endParaRPr lang="en-US" sz="2800" dirty="0"/>
          </a:p>
          <a:p>
            <a:pPr marL="571500" indent="-571500">
              <a:buClr>
                <a:schemeClr val="accent1">
                  <a:lumMod val="75000"/>
                  <a:lumOff val="25000"/>
                </a:schemeClr>
              </a:buClr>
              <a:buFont typeface="Wingdings" panose="05000000000000000000" pitchFamily="2" charset="2"/>
              <a:buChar char="v"/>
            </a:pPr>
            <a:endParaRPr lang="en-US" sz="2800" dirty="0"/>
          </a:p>
          <a:p>
            <a:pPr marL="571500" indent="-571500">
              <a:buClr>
                <a:schemeClr val="accent1">
                  <a:lumMod val="75000"/>
                  <a:lumOff val="25000"/>
                </a:schemeClr>
              </a:buClr>
              <a:buFont typeface="Wingdings" panose="05000000000000000000" pitchFamily="2" charset="2"/>
              <a:buChar char="v"/>
            </a:pPr>
            <a:r>
              <a:rPr lang="en-US" sz="2800" dirty="0" err="1"/>
              <a:t>bbb</a:t>
            </a:r>
            <a:endParaRPr lang="en-US" sz="2800" dirty="0"/>
          </a:p>
          <a:p>
            <a:pPr marL="571500" indent="-571500">
              <a:buClr>
                <a:schemeClr val="accent1">
                  <a:lumMod val="75000"/>
                  <a:lumOff val="25000"/>
                </a:schemeClr>
              </a:buClr>
              <a:buFont typeface="Wingdings" panose="05000000000000000000" pitchFamily="2" charset="2"/>
              <a:buChar char="v"/>
            </a:pPr>
            <a:endParaRPr lang="fa-IR" sz="2800" dirty="0"/>
          </a:p>
        </p:txBody>
      </p:sp>
      <p:pic>
        <p:nvPicPr>
          <p:cNvPr id="3" name="Image 2">
            <a:extLst>
              <a:ext uri="{FF2B5EF4-FFF2-40B4-BE49-F238E27FC236}">
                <a16:creationId xmlns:a16="http://schemas.microsoft.com/office/drawing/2014/main" id="{FD128EF1-F4C8-4A1F-AADA-D6602E1537CB}"/>
              </a:ext>
            </a:extLst>
          </p:cNvPr>
          <p:cNvPicPr>
            <a:picLocks noChangeAspect="1"/>
          </p:cNvPicPr>
          <p:nvPr/>
        </p:nvPicPr>
        <p:blipFill>
          <a:blip r:embed="rId4">
            <a:extLst>
              <a:ext uri="{BEBA8EAE-BF5A-486C-A8C5-ECC9F3942E4B}">
                <a14:imgProps xmlns:a14="http://schemas.microsoft.com/office/drawing/2010/main">
                  <a14:imgLayer r:embed="rId5">
                    <a14:imgEffect>
                      <a14:saturation sat="200000"/>
                    </a14:imgEffect>
                  </a14:imgLayer>
                </a14:imgProps>
              </a:ext>
              <a:ext uri="{28A0092B-C50C-407E-A947-70E740481C1C}">
                <a14:useLocalDpi xmlns:a14="http://schemas.microsoft.com/office/drawing/2010/main" val="0"/>
              </a:ext>
            </a:extLst>
          </a:blip>
          <a:stretch>
            <a:fillRect/>
          </a:stretch>
        </p:blipFill>
        <p:spPr>
          <a:xfrm>
            <a:off x="426299" y="1135695"/>
            <a:ext cx="11202963" cy="508706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50530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0" y="3910519"/>
            <a:ext cx="12191999" cy="2952318"/>
            <a:chOff x="0" y="3910519"/>
            <a:chExt cx="12191999" cy="2952318"/>
          </a:xfrm>
        </p:grpSpPr>
        <p:grpSp>
          <p:nvGrpSpPr>
            <p:cNvPr id="9" name="Group 8"/>
            <p:cNvGrpSpPr/>
            <p:nvPr/>
          </p:nvGrpSpPr>
          <p:grpSpPr>
            <a:xfrm>
              <a:off x="0" y="3910519"/>
              <a:ext cx="12191999" cy="2952317"/>
              <a:chOff x="0" y="3910519"/>
              <a:chExt cx="12191999" cy="2952317"/>
            </a:xfrm>
          </p:grpSpPr>
          <p:sp>
            <p:nvSpPr>
              <p:cNvPr id="6" name="Rectangle 5"/>
              <p:cNvSpPr/>
              <p:nvPr/>
            </p:nvSpPr>
            <p:spPr>
              <a:xfrm>
                <a:off x="681376" y="6222756"/>
                <a:ext cx="11510623" cy="640080"/>
              </a:xfrm>
              <a:prstGeom prst="rect">
                <a:avLst/>
              </a:prstGeom>
              <a:gradFill flip="none" rotWithShape="1">
                <a:gsLst>
                  <a:gs pos="0">
                    <a:srgbClr val="0E2B41"/>
                  </a:gs>
                  <a:gs pos="100000">
                    <a:srgbClr val="03223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sp>
            <p:nvSpPr>
              <p:cNvPr id="7" name="Rectangle 6"/>
              <p:cNvSpPr/>
              <p:nvPr/>
            </p:nvSpPr>
            <p:spPr>
              <a:xfrm>
                <a:off x="0" y="3910519"/>
                <a:ext cx="3677055" cy="231223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2994" t="5910" r="59559" b="13475"/>
              <a:stretch/>
            </p:blipFill>
            <p:spPr>
              <a:xfrm>
                <a:off x="1" y="6222756"/>
                <a:ext cx="681376" cy="640080"/>
              </a:xfrm>
              <a:prstGeom prst="rect">
                <a:avLst/>
              </a:prstGeom>
            </p:spPr>
          </p:pic>
        </p:grpSp>
        <p:pic>
          <p:nvPicPr>
            <p:cNvPr id="11" name="Picture 10"/>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81375" y="6222757"/>
              <a:ext cx="2747493" cy="640080"/>
            </a:xfrm>
            <a:prstGeom prst="rect">
              <a:avLst/>
            </a:prstGeom>
          </p:spPr>
        </p:pic>
      </p:grpSp>
      <p:sp>
        <p:nvSpPr>
          <p:cNvPr id="4" name="Slide Number Placeholder 3"/>
          <p:cNvSpPr>
            <a:spLocks noGrp="1"/>
          </p:cNvSpPr>
          <p:nvPr>
            <p:ph type="sldNum" sz="quarter" idx="12"/>
          </p:nvPr>
        </p:nvSpPr>
        <p:spPr/>
        <p:txBody>
          <a:bodyPr/>
          <a:lstStyle/>
          <a:p>
            <a:fld id="{0241B872-52D6-4494-B842-2A6C959DF1C7}" type="slidenum">
              <a:rPr lang="en-US" smtClean="0"/>
              <a:pPr/>
              <a:t>3</a:t>
            </a:fld>
            <a:endParaRPr lang="en-US" dirty="0"/>
          </a:p>
        </p:txBody>
      </p:sp>
      <p:sp>
        <p:nvSpPr>
          <p:cNvPr id="14" name="TextBox 13"/>
          <p:cNvSpPr txBox="1"/>
          <p:nvPr/>
        </p:nvSpPr>
        <p:spPr>
          <a:xfrm>
            <a:off x="103368" y="63921"/>
            <a:ext cx="2993127" cy="523220"/>
          </a:xfrm>
          <a:prstGeom prst="rect">
            <a:avLst/>
          </a:prstGeom>
          <a:noFill/>
        </p:spPr>
        <p:txBody>
          <a:bodyPr wrap="none" rtlCol="1">
            <a:spAutoFit/>
          </a:bodyPr>
          <a:lstStyle/>
          <a:p>
            <a:r>
              <a:rPr lang="en-US" sz="2800" dirty="0">
                <a:solidFill>
                  <a:srgbClr val="222F63"/>
                </a:solidFill>
                <a:effectLst>
                  <a:outerShdw blurRad="38100" dist="38100" dir="2700000" algn="tl">
                    <a:srgbClr val="000000">
                      <a:alpha val="43137"/>
                    </a:srgbClr>
                  </a:outerShdw>
                </a:effectLst>
              </a:rPr>
              <a:t>Mechanical Design</a:t>
            </a:r>
            <a:endParaRPr lang="fa-IR" sz="2800" dirty="0">
              <a:solidFill>
                <a:srgbClr val="222F63"/>
              </a:solidFill>
              <a:effectLst>
                <a:outerShdw blurRad="38100" dist="38100" dir="2700000" algn="tl">
                  <a:srgbClr val="000000">
                    <a:alpha val="43137"/>
                  </a:srgbClr>
                </a:outerShdw>
              </a:effectLst>
            </a:endParaRPr>
          </a:p>
        </p:txBody>
      </p:sp>
      <p:pic>
        <p:nvPicPr>
          <p:cNvPr id="15" name="Picture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20899608">
            <a:off x="817138" y="1035886"/>
            <a:ext cx="4953264" cy="4548915"/>
          </a:xfrm>
          <a:prstGeom prst="rect">
            <a:avLst/>
          </a:prstGeom>
        </p:spPr>
      </p:pic>
      <p:pic>
        <p:nvPicPr>
          <p:cNvPr id="26" name="Picture 25"/>
          <p:cNvPicPr>
            <a:picLocks noChangeAspect="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21422092">
            <a:off x="4493528" y="1131771"/>
            <a:ext cx="4572000" cy="4976065"/>
          </a:xfrm>
          <a:prstGeom prst="rect">
            <a:avLst/>
          </a:prstGeom>
        </p:spPr>
      </p:pic>
      <p:sp>
        <p:nvSpPr>
          <p:cNvPr id="27" name="TextBox 26"/>
          <p:cNvSpPr txBox="1"/>
          <p:nvPr/>
        </p:nvSpPr>
        <p:spPr>
          <a:xfrm>
            <a:off x="4165723" y="153010"/>
            <a:ext cx="2419958" cy="646331"/>
          </a:xfrm>
          <a:prstGeom prst="rect">
            <a:avLst/>
          </a:prstGeom>
          <a:noFill/>
        </p:spPr>
        <p:txBody>
          <a:bodyPr wrap="none" rtlCol="1">
            <a:spAutoFit/>
          </a:bodyPr>
          <a:lstStyle/>
          <a:p>
            <a:r>
              <a:rPr lang="en-US" sz="3600" dirty="0">
                <a:solidFill>
                  <a:srgbClr val="C00000"/>
                </a:solidFill>
                <a:effectLst>
                  <a:outerShdw blurRad="38100" dist="38100" dir="2700000" algn="tl">
                    <a:srgbClr val="000000">
                      <a:alpha val="43137"/>
                    </a:srgbClr>
                  </a:outerShdw>
                </a:effectLst>
              </a:rPr>
              <a:t>“</a:t>
            </a:r>
            <a:r>
              <a:rPr lang="en-US" sz="3600" dirty="0" err="1">
                <a:solidFill>
                  <a:srgbClr val="C00000"/>
                </a:solidFill>
                <a:effectLst>
                  <a:outerShdw blurRad="38100" dist="38100" dir="2700000" algn="tl">
                    <a:srgbClr val="000000">
                      <a:alpha val="43137"/>
                    </a:srgbClr>
                  </a:outerShdw>
                </a:effectLst>
              </a:rPr>
              <a:t>AnnuloFit</a:t>
            </a:r>
            <a:r>
              <a:rPr lang="en-US" sz="3600" dirty="0">
                <a:solidFill>
                  <a:srgbClr val="C00000"/>
                </a:solidFill>
                <a:effectLst>
                  <a:outerShdw blurRad="38100" dist="38100" dir="2700000" algn="tl">
                    <a:srgbClr val="000000">
                      <a:alpha val="43137"/>
                    </a:srgbClr>
                  </a:outerShdw>
                </a:effectLst>
              </a:rPr>
              <a:t>”</a:t>
            </a:r>
            <a:endParaRPr lang="fa-IR" sz="3600" dirty="0">
              <a:solidFill>
                <a:srgbClr val="C0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27935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0" y="3910519"/>
            <a:ext cx="12191999" cy="2952318"/>
            <a:chOff x="0" y="3910519"/>
            <a:chExt cx="12191999" cy="2952318"/>
          </a:xfrm>
        </p:grpSpPr>
        <p:grpSp>
          <p:nvGrpSpPr>
            <p:cNvPr id="9" name="Group 8"/>
            <p:cNvGrpSpPr/>
            <p:nvPr/>
          </p:nvGrpSpPr>
          <p:grpSpPr>
            <a:xfrm>
              <a:off x="0" y="3910519"/>
              <a:ext cx="12191999" cy="2952317"/>
              <a:chOff x="0" y="3910519"/>
              <a:chExt cx="12191999" cy="2952317"/>
            </a:xfrm>
          </p:grpSpPr>
          <p:sp>
            <p:nvSpPr>
              <p:cNvPr id="6" name="Rectangle 5"/>
              <p:cNvSpPr/>
              <p:nvPr/>
            </p:nvSpPr>
            <p:spPr>
              <a:xfrm>
                <a:off x="681376" y="6222756"/>
                <a:ext cx="11510623" cy="640080"/>
              </a:xfrm>
              <a:prstGeom prst="rect">
                <a:avLst/>
              </a:prstGeom>
              <a:gradFill flip="none" rotWithShape="1">
                <a:gsLst>
                  <a:gs pos="0">
                    <a:srgbClr val="0E2B41"/>
                  </a:gs>
                  <a:gs pos="100000">
                    <a:srgbClr val="03223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sp>
            <p:nvSpPr>
              <p:cNvPr id="7" name="Rectangle 6"/>
              <p:cNvSpPr/>
              <p:nvPr/>
            </p:nvSpPr>
            <p:spPr>
              <a:xfrm>
                <a:off x="0" y="3910519"/>
                <a:ext cx="3677055" cy="231223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2994" t="5910" r="59559" b="13475"/>
              <a:stretch/>
            </p:blipFill>
            <p:spPr>
              <a:xfrm>
                <a:off x="1" y="6222756"/>
                <a:ext cx="681376" cy="640080"/>
              </a:xfrm>
              <a:prstGeom prst="rect">
                <a:avLst/>
              </a:prstGeom>
            </p:spPr>
          </p:pic>
        </p:grpSp>
        <p:pic>
          <p:nvPicPr>
            <p:cNvPr id="11" name="Picture 10"/>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81375" y="6222757"/>
              <a:ext cx="2747493" cy="640080"/>
            </a:xfrm>
            <a:prstGeom prst="rect">
              <a:avLst/>
            </a:prstGeom>
          </p:spPr>
        </p:pic>
      </p:grpSp>
      <p:sp>
        <p:nvSpPr>
          <p:cNvPr id="4" name="Slide Number Placeholder 3"/>
          <p:cNvSpPr>
            <a:spLocks noGrp="1"/>
          </p:cNvSpPr>
          <p:nvPr>
            <p:ph type="sldNum" sz="quarter" idx="12"/>
          </p:nvPr>
        </p:nvSpPr>
        <p:spPr/>
        <p:txBody>
          <a:bodyPr/>
          <a:lstStyle/>
          <a:p>
            <a:fld id="{0241B872-52D6-4494-B842-2A6C959DF1C7}" type="slidenum">
              <a:rPr lang="en-US" smtClean="0"/>
              <a:pPr/>
              <a:t>4</a:t>
            </a:fld>
            <a:endParaRPr lang="en-US" dirty="0"/>
          </a:p>
        </p:txBody>
      </p:sp>
      <p:sp>
        <p:nvSpPr>
          <p:cNvPr id="14" name="TextBox 13"/>
          <p:cNvSpPr txBox="1"/>
          <p:nvPr/>
        </p:nvSpPr>
        <p:spPr>
          <a:xfrm>
            <a:off x="84707" y="124545"/>
            <a:ext cx="3788217" cy="523220"/>
          </a:xfrm>
          <a:prstGeom prst="rect">
            <a:avLst/>
          </a:prstGeom>
          <a:noFill/>
        </p:spPr>
        <p:txBody>
          <a:bodyPr wrap="none" rtlCol="1">
            <a:spAutoFit/>
          </a:bodyPr>
          <a:lstStyle/>
          <a:p>
            <a:r>
              <a:rPr lang="en-US" sz="2800" dirty="0">
                <a:solidFill>
                  <a:srgbClr val="222F63"/>
                </a:solidFill>
                <a:effectLst>
                  <a:outerShdw blurRad="38100" dist="38100" dir="2700000" algn="tl">
                    <a:srgbClr val="000000">
                      <a:alpha val="43137"/>
                    </a:srgbClr>
                  </a:outerShdw>
                </a:effectLst>
              </a:rPr>
              <a:t>Design and Components</a:t>
            </a:r>
            <a:endParaRPr lang="fa-IR" sz="2800" dirty="0">
              <a:solidFill>
                <a:srgbClr val="222F63"/>
              </a:solidFill>
              <a:effectLst>
                <a:outerShdw blurRad="38100" dist="38100" dir="2700000" algn="tl">
                  <a:srgbClr val="000000">
                    <a:alpha val="43137"/>
                  </a:srgbClr>
                </a:outerShdw>
              </a:effectLst>
            </a:endParaRPr>
          </a:p>
        </p:txBody>
      </p:sp>
      <p:grpSp>
        <p:nvGrpSpPr>
          <p:cNvPr id="27" name="Group 26"/>
          <p:cNvGrpSpPr/>
          <p:nvPr/>
        </p:nvGrpSpPr>
        <p:grpSpPr>
          <a:xfrm>
            <a:off x="-2185" y="1221996"/>
            <a:ext cx="10091715" cy="4104262"/>
            <a:chOff x="-2185" y="1221996"/>
            <a:chExt cx="10091715" cy="4104262"/>
          </a:xfrm>
        </p:grpSpPr>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20485477">
              <a:off x="-2185" y="1221996"/>
              <a:ext cx="3657600" cy="3359020"/>
            </a:xfrm>
            <a:prstGeom prst="rect">
              <a:avLst/>
            </a:prstGeom>
          </p:spPr>
        </p:pic>
        <p:pic>
          <p:nvPicPr>
            <p:cNvPr id="8" name="Picture 7"/>
            <p:cNvPicPr>
              <a:picLocks noChangeAspect="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l="6172" t="4176" r="3720" b="4518"/>
            <a:stretch/>
          </p:blipFill>
          <p:spPr>
            <a:xfrm rot="20292459">
              <a:off x="3120707" y="2150816"/>
              <a:ext cx="2286000" cy="2018595"/>
            </a:xfrm>
            <a:prstGeom prst="roundRect">
              <a:avLst>
                <a:gd name="adj" fmla="val 21187"/>
              </a:avLst>
            </a:prstGeom>
          </p:spPr>
        </p:pic>
        <p:pic>
          <p:nvPicPr>
            <p:cNvPr id="10" name="Picture 9"/>
            <p:cNvPicPr>
              <a:picLocks noChangeAspect="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20200199">
              <a:off x="4985867" y="2426593"/>
              <a:ext cx="2194560" cy="1912429"/>
            </a:xfrm>
            <a:prstGeom prst="rect">
              <a:avLst/>
            </a:prstGeom>
          </p:spPr>
        </p:pic>
        <p:pic>
          <p:nvPicPr>
            <p:cNvPr id="13" name="Picture 12"/>
            <p:cNvPicPr>
              <a:picLocks noChangeAspect="1"/>
            </p:cNvPicPr>
            <p:nvPr/>
          </p:nvPicPr>
          <p:blipFill rotWithShape="1">
            <a:blip r:embed="rId7" cstate="print">
              <a:extLst>
                <a:ext uri="{28A0092B-C50C-407E-A947-70E740481C1C}">
                  <a14:useLocalDpi xmlns:a14="http://schemas.microsoft.com/office/drawing/2010/main" val="0"/>
                </a:ext>
              </a:extLst>
            </a:blip>
            <a:srcRect l="27010" t="14033" r="8124" b="26243"/>
            <a:stretch/>
          </p:blipFill>
          <p:spPr>
            <a:xfrm rot="20040172">
              <a:off x="6876849" y="2368878"/>
              <a:ext cx="2194560" cy="1760853"/>
            </a:xfrm>
            <a:prstGeom prst="rect">
              <a:avLst/>
            </a:prstGeom>
          </p:spPr>
        </p:pic>
        <p:pic>
          <p:nvPicPr>
            <p:cNvPr id="16" name="Picture 15"/>
            <p:cNvPicPr>
              <a:picLocks noChangeAspect="1"/>
            </p:cNvPicPr>
            <p:nvPr/>
          </p:nvPicPr>
          <p:blipFill rotWithShape="1">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rcRect l="6699" t="9443" r="11979" b="10103"/>
            <a:stretch/>
          </p:blipFill>
          <p:spPr>
            <a:xfrm>
              <a:off x="8969340" y="2933439"/>
              <a:ext cx="914400" cy="728826"/>
            </a:xfrm>
            <a:prstGeom prst="rect">
              <a:avLst/>
            </a:prstGeom>
          </p:spPr>
        </p:pic>
        <p:sp>
          <p:nvSpPr>
            <p:cNvPr id="17" name="TextBox 16"/>
            <p:cNvSpPr txBox="1"/>
            <p:nvPr/>
          </p:nvSpPr>
          <p:spPr>
            <a:xfrm>
              <a:off x="3003264" y="4679927"/>
              <a:ext cx="1467518" cy="646331"/>
            </a:xfrm>
            <a:prstGeom prst="rect">
              <a:avLst/>
            </a:prstGeom>
            <a:noFill/>
          </p:spPr>
          <p:txBody>
            <a:bodyPr wrap="none" rtlCol="0">
              <a:spAutoFit/>
            </a:bodyPr>
            <a:lstStyle/>
            <a:p>
              <a:pPr algn="ctr"/>
              <a:r>
                <a:rPr lang="en-US" dirty="0"/>
                <a:t>Valvoluplasty</a:t>
              </a:r>
            </a:p>
            <a:p>
              <a:pPr algn="ctr"/>
              <a:r>
                <a:rPr lang="en-US" dirty="0"/>
                <a:t> Balloon</a:t>
              </a:r>
            </a:p>
          </p:txBody>
        </p:sp>
        <p:sp>
          <p:nvSpPr>
            <p:cNvPr id="18" name="TextBox 17"/>
            <p:cNvSpPr txBox="1"/>
            <p:nvPr/>
          </p:nvSpPr>
          <p:spPr>
            <a:xfrm>
              <a:off x="8680170" y="4679927"/>
              <a:ext cx="1409360" cy="369332"/>
            </a:xfrm>
            <a:prstGeom prst="rect">
              <a:avLst/>
            </a:prstGeom>
            <a:noFill/>
          </p:spPr>
          <p:txBody>
            <a:bodyPr wrap="none" rtlCol="0">
              <a:spAutoFit/>
            </a:bodyPr>
            <a:lstStyle/>
            <a:p>
              <a:pPr algn="ctr"/>
              <a:r>
                <a:rPr lang="en-US" dirty="0"/>
                <a:t>Light Sensor</a:t>
              </a:r>
            </a:p>
          </p:txBody>
        </p:sp>
        <p:sp>
          <p:nvSpPr>
            <p:cNvPr id="19" name="TextBox 18"/>
            <p:cNvSpPr txBox="1"/>
            <p:nvPr/>
          </p:nvSpPr>
          <p:spPr>
            <a:xfrm>
              <a:off x="6833180" y="4679927"/>
              <a:ext cx="1438214" cy="369332"/>
            </a:xfrm>
            <a:prstGeom prst="rect">
              <a:avLst/>
            </a:prstGeom>
            <a:noFill/>
          </p:spPr>
          <p:txBody>
            <a:bodyPr wrap="none" rtlCol="0">
              <a:spAutoFit/>
            </a:bodyPr>
            <a:lstStyle/>
            <a:p>
              <a:pPr algn="ctr"/>
              <a:r>
                <a:rPr lang="en-US" dirty="0"/>
                <a:t>Optical Fiber</a:t>
              </a:r>
            </a:p>
          </p:txBody>
        </p:sp>
        <p:sp>
          <p:nvSpPr>
            <p:cNvPr id="20" name="TextBox 19"/>
            <p:cNvSpPr txBox="1"/>
            <p:nvPr/>
          </p:nvSpPr>
          <p:spPr>
            <a:xfrm>
              <a:off x="4880359" y="4679927"/>
              <a:ext cx="1543244" cy="369332"/>
            </a:xfrm>
            <a:prstGeom prst="rect">
              <a:avLst/>
            </a:prstGeom>
            <a:noFill/>
          </p:spPr>
          <p:txBody>
            <a:bodyPr wrap="none" rtlCol="0">
              <a:spAutoFit/>
            </a:bodyPr>
            <a:lstStyle/>
            <a:p>
              <a:pPr algn="ctr"/>
              <a:r>
                <a:rPr lang="en-US" dirty="0"/>
                <a:t>Catheter Body</a:t>
              </a:r>
            </a:p>
          </p:txBody>
        </p:sp>
        <p:sp>
          <p:nvSpPr>
            <p:cNvPr id="22" name="Rectangle 21"/>
            <p:cNvSpPr/>
            <p:nvPr/>
          </p:nvSpPr>
          <p:spPr>
            <a:xfrm>
              <a:off x="4939264" y="2836187"/>
              <a:ext cx="646331" cy="923330"/>
            </a:xfrm>
            <a:prstGeom prst="rect">
              <a:avLst/>
            </a:prstGeom>
            <a:noFill/>
          </p:spPr>
          <p:txBody>
            <a:bodyPr wrap="none" lIns="91440" tIns="45720" rIns="91440" bIns="45720">
              <a:spAutoFit/>
            </a:bodyPr>
            <a:lstStyle/>
            <a:p>
              <a:pPr algn="ctr"/>
              <a:r>
                <a:rPr lang="en-US" sz="54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a:t>
              </a:r>
            </a:p>
          </p:txBody>
        </p:sp>
        <p:sp>
          <p:nvSpPr>
            <p:cNvPr id="23" name="Rectangle 22"/>
            <p:cNvSpPr/>
            <p:nvPr/>
          </p:nvSpPr>
          <p:spPr>
            <a:xfrm>
              <a:off x="8142417" y="2836187"/>
              <a:ext cx="646331" cy="923330"/>
            </a:xfrm>
            <a:prstGeom prst="rect">
              <a:avLst/>
            </a:prstGeom>
            <a:noFill/>
          </p:spPr>
          <p:txBody>
            <a:bodyPr wrap="none" lIns="91440" tIns="45720" rIns="91440" bIns="45720">
              <a:spAutoFit/>
            </a:bodyPr>
            <a:lstStyle/>
            <a:p>
              <a:pPr algn="ctr"/>
              <a:r>
                <a:rPr lang="en-US" sz="54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a:t>
              </a:r>
            </a:p>
          </p:txBody>
        </p:sp>
        <p:sp>
          <p:nvSpPr>
            <p:cNvPr id="24" name="Rectangle 23"/>
            <p:cNvSpPr/>
            <p:nvPr/>
          </p:nvSpPr>
          <p:spPr>
            <a:xfrm>
              <a:off x="6540840" y="2836187"/>
              <a:ext cx="646331" cy="923330"/>
            </a:xfrm>
            <a:prstGeom prst="rect">
              <a:avLst/>
            </a:prstGeom>
            <a:noFill/>
          </p:spPr>
          <p:txBody>
            <a:bodyPr wrap="none" lIns="91440" tIns="45720" rIns="91440" bIns="45720">
              <a:spAutoFit/>
            </a:bodyPr>
            <a:lstStyle/>
            <a:p>
              <a:pPr algn="ctr"/>
              <a:r>
                <a:rPr lang="en-US" sz="54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a:t>
              </a:r>
            </a:p>
          </p:txBody>
        </p:sp>
        <p:sp>
          <p:nvSpPr>
            <p:cNvPr id="25" name="Rectangle 24"/>
            <p:cNvSpPr/>
            <p:nvPr/>
          </p:nvSpPr>
          <p:spPr>
            <a:xfrm>
              <a:off x="2545467" y="2838591"/>
              <a:ext cx="646331" cy="923330"/>
            </a:xfrm>
            <a:prstGeom prst="rect">
              <a:avLst/>
            </a:prstGeom>
            <a:noFill/>
          </p:spPr>
          <p:txBody>
            <a:bodyPr wrap="none" lIns="91440" tIns="45720" rIns="91440" bIns="45720">
              <a:spAutoFit/>
            </a:bodyPr>
            <a:lstStyle/>
            <a:p>
              <a:pPr algn="ctr"/>
              <a:r>
                <a:rPr lang="en-US" sz="54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a:t>
              </a:r>
            </a:p>
          </p:txBody>
        </p:sp>
      </p:grpSp>
    </p:spTree>
    <p:extLst>
      <p:ext uri="{BB962C8B-B14F-4D97-AF65-F5344CB8AC3E}">
        <p14:creationId xmlns:p14="http://schemas.microsoft.com/office/powerpoint/2010/main" val="948307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0" y="3910519"/>
            <a:ext cx="12191999" cy="2952318"/>
            <a:chOff x="0" y="3910519"/>
            <a:chExt cx="12191999" cy="2952318"/>
          </a:xfrm>
        </p:grpSpPr>
        <p:grpSp>
          <p:nvGrpSpPr>
            <p:cNvPr id="9" name="Group 8"/>
            <p:cNvGrpSpPr/>
            <p:nvPr/>
          </p:nvGrpSpPr>
          <p:grpSpPr>
            <a:xfrm>
              <a:off x="0" y="3910519"/>
              <a:ext cx="12191999" cy="2952317"/>
              <a:chOff x="0" y="3910519"/>
              <a:chExt cx="12191999" cy="2952317"/>
            </a:xfrm>
          </p:grpSpPr>
          <p:sp>
            <p:nvSpPr>
              <p:cNvPr id="6" name="Rectangle 5"/>
              <p:cNvSpPr/>
              <p:nvPr/>
            </p:nvSpPr>
            <p:spPr>
              <a:xfrm>
                <a:off x="681376" y="6222756"/>
                <a:ext cx="11510623" cy="640080"/>
              </a:xfrm>
              <a:prstGeom prst="rect">
                <a:avLst/>
              </a:prstGeom>
              <a:gradFill flip="none" rotWithShape="1">
                <a:gsLst>
                  <a:gs pos="0">
                    <a:srgbClr val="0E2B41"/>
                  </a:gs>
                  <a:gs pos="100000">
                    <a:srgbClr val="03223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sp>
            <p:nvSpPr>
              <p:cNvPr id="7" name="Rectangle 6"/>
              <p:cNvSpPr/>
              <p:nvPr/>
            </p:nvSpPr>
            <p:spPr>
              <a:xfrm>
                <a:off x="0" y="3910519"/>
                <a:ext cx="3677055" cy="231223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2994" t="5910" r="59559" b="13475"/>
              <a:stretch/>
            </p:blipFill>
            <p:spPr>
              <a:xfrm>
                <a:off x="1" y="6222756"/>
                <a:ext cx="681376" cy="640080"/>
              </a:xfrm>
              <a:prstGeom prst="rect">
                <a:avLst/>
              </a:prstGeom>
            </p:spPr>
          </p:pic>
        </p:grpSp>
        <p:pic>
          <p:nvPicPr>
            <p:cNvPr id="11" name="Picture 10"/>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81375" y="6222757"/>
              <a:ext cx="2747493" cy="640080"/>
            </a:xfrm>
            <a:prstGeom prst="rect">
              <a:avLst/>
            </a:prstGeom>
          </p:spPr>
        </p:pic>
      </p:grpSp>
      <p:sp>
        <p:nvSpPr>
          <p:cNvPr id="4" name="Slide Number Placeholder 3"/>
          <p:cNvSpPr>
            <a:spLocks noGrp="1"/>
          </p:cNvSpPr>
          <p:nvPr>
            <p:ph type="sldNum" sz="quarter" idx="12"/>
          </p:nvPr>
        </p:nvSpPr>
        <p:spPr/>
        <p:txBody>
          <a:bodyPr/>
          <a:lstStyle/>
          <a:p>
            <a:fld id="{0241B872-52D6-4494-B842-2A6C959DF1C7}" type="slidenum">
              <a:rPr lang="en-US" smtClean="0"/>
              <a:pPr/>
              <a:t>5</a:t>
            </a:fld>
            <a:endParaRPr lang="en-US" dirty="0"/>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517784">
            <a:off x="1041906" y="2560773"/>
            <a:ext cx="2541082" cy="2333646"/>
          </a:xfrm>
          <a:prstGeom prst="rect">
            <a:avLst/>
          </a:prstGeom>
        </p:spPr>
      </p:pic>
      <p:sp>
        <p:nvSpPr>
          <p:cNvPr id="8" name="Rectangle 7"/>
          <p:cNvSpPr/>
          <p:nvPr/>
        </p:nvSpPr>
        <p:spPr>
          <a:xfrm>
            <a:off x="1747944" y="1049302"/>
            <a:ext cx="1184988" cy="634481"/>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Light Source</a:t>
            </a:r>
          </a:p>
        </p:txBody>
      </p:sp>
      <p:sp>
        <p:nvSpPr>
          <p:cNvPr id="24" name="Rectangle 23"/>
          <p:cNvSpPr/>
          <p:nvPr/>
        </p:nvSpPr>
        <p:spPr>
          <a:xfrm>
            <a:off x="4714792" y="4294080"/>
            <a:ext cx="1484328" cy="766349"/>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Optical Processing</a:t>
            </a:r>
          </a:p>
        </p:txBody>
      </p:sp>
      <p:cxnSp>
        <p:nvCxnSpPr>
          <p:cNvPr id="25" name="Straight Arrow Connector 24"/>
          <p:cNvCxnSpPr/>
          <p:nvPr/>
        </p:nvCxnSpPr>
        <p:spPr>
          <a:xfrm flipH="1" flipV="1">
            <a:off x="2312447" y="4677255"/>
            <a:ext cx="2402345" cy="16730"/>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endCxn id="8" idx="2"/>
          </p:cNvCxnSpPr>
          <p:nvPr/>
        </p:nvCxnSpPr>
        <p:spPr>
          <a:xfrm flipV="1">
            <a:off x="2340438" y="1683783"/>
            <a:ext cx="0" cy="454991"/>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8" name="Trapezoid 37"/>
          <p:cNvSpPr/>
          <p:nvPr/>
        </p:nvSpPr>
        <p:spPr>
          <a:xfrm rot="6235315">
            <a:off x="2073535" y="4538558"/>
            <a:ext cx="111244" cy="350669"/>
          </a:xfrm>
          <a:prstGeom prst="trapezoid">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325950" y="2655031"/>
            <a:ext cx="1484328" cy="766349"/>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Continuous Sweep</a:t>
            </a:r>
          </a:p>
        </p:txBody>
      </p:sp>
      <p:cxnSp>
        <p:nvCxnSpPr>
          <p:cNvPr id="43" name="Straight Arrow Connector 42"/>
          <p:cNvCxnSpPr/>
          <p:nvPr/>
        </p:nvCxnSpPr>
        <p:spPr>
          <a:xfrm flipH="1" flipV="1">
            <a:off x="5438580" y="3046572"/>
            <a:ext cx="887371" cy="8364"/>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4" name="Rectangle 43"/>
          <p:cNvSpPr/>
          <p:nvPr/>
        </p:nvSpPr>
        <p:spPr>
          <a:xfrm>
            <a:off x="6344325" y="3577669"/>
            <a:ext cx="1484328" cy="766349"/>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Quarter Sweep</a:t>
            </a:r>
          </a:p>
        </p:txBody>
      </p:sp>
      <p:cxnSp>
        <p:nvCxnSpPr>
          <p:cNvPr id="45" name="Straight Arrow Connector 44"/>
          <p:cNvCxnSpPr/>
          <p:nvPr/>
        </p:nvCxnSpPr>
        <p:spPr>
          <a:xfrm flipH="1" flipV="1">
            <a:off x="5456955" y="3977574"/>
            <a:ext cx="887372" cy="1"/>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endCxn id="24" idx="0"/>
          </p:cNvCxnSpPr>
          <p:nvPr/>
        </p:nvCxnSpPr>
        <p:spPr>
          <a:xfrm>
            <a:off x="5456955" y="3031333"/>
            <a:ext cx="1" cy="1262747"/>
          </a:xfrm>
          <a:prstGeom prst="straightConnector1">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flipV="1">
            <a:off x="7791901" y="3050754"/>
            <a:ext cx="887371" cy="8364"/>
          </a:xfrm>
          <a:prstGeom prst="straightConnector1">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flipV="1">
            <a:off x="7828653" y="3960842"/>
            <a:ext cx="887372" cy="1"/>
          </a:xfrm>
          <a:prstGeom prst="straightConnector1">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a:off x="8697647" y="2006623"/>
            <a:ext cx="8656" cy="1970951"/>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59" name="Oval 58"/>
          <p:cNvSpPr/>
          <p:nvPr/>
        </p:nvSpPr>
        <p:spPr>
          <a:xfrm>
            <a:off x="4936213" y="937670"/>
            <a:ext cx="1886514" cy="1262474"/>
          </a:xfrm>
          <a:prstGeom prst="ellipse">
            <a:avLst/>
          </a:prstGeom>
          <a:solidFill>
            <a:srgbClr val="FF0000">
              <a:alpha val="21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p:nvSpPr>
        <p:spPr>
          <a:xfrm>
            <a:off x="7973861" y="1223543"/>
            <a:ext cx="1484328" cy="766349"/>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Multiple points</a:t>
            </a:r>
          </a:p>
        </p:txBody>
      </p:sp>
      <p:sp>
        <p:nvSpPr>
          <p:cNvPr id="61" name="TextBox 60"/>
          <p:cNvSpPr txBox="1"/>
          <p:nvPr/>
        </p:nvSpPr>
        <p:spPr>
          <a:xfrm>
            <a:off x="5113707" y="977322"/>
            <a:ext cx="248786" cy="246221"/>
          </a:xfrm>
          <a:prstGeom prst="rect">
            <a:avLst/>
          </a:prstGeom>
          <a:noFill/>
        </p:spPr>
        <p:txBody>
          <a:bodyPr wrap="none" rtlCol="0">
            <a:spAutoFit/>
          </a:bodyPr>
          <a:lstStyle/>
          <a:p>
            <a:r>
              <a:rPr lang="en-US" sz="1000" dirty="0">
                <a:latin typeface="Arial" panose="020B0604020202020204" pitchFamily="34" charset="0"/>
                <a:cs typeface="Arial" panose="020B0604020202020204" pitchFamily="34" charset="0"/>
              </a:rPr>
              <a:t>x</a:t>
            </a:r>
          </a:p>
        </p:txBody>
      </p:sp>
      <p:sp>
        <p:nvSpPr>
          <p:cNvPr id="62" name="TextBox 61"/>
          <p:cNvSpPr txBox="1"/>
          <p:nvPr/>
        </p:nvSpPr>
        <p:spPr>
          <a:xfrm>
            <a:off x="6312294" y="921613"/>
            <a:ext cx="248786" cy="246221"/>
          </a:xfrm>
          <a:prstGeom prst="rect">
            <a:avLst/>
          </a:prstGeom>
          <a:noFill/>
        </p:spPr>
        <p:txBody>
          <a:bodyPr wrap="none" rtlCol="0">
            <a:spAutoFit/>
          </a:bodyPr>
          <a:lstStyle/>
          <a:p>
            <a:r>
              <a:rPr lang="en-US" sz="1000" dirty="0">
                <a:latin typeface="Arial" panose="020B0604020202020204" pitchFamily="34" charset="0"/>
                <a:cs typeface="Arial" panose="020B0604020202020204" pitchFamily="34" charset="0"/>
              </a:rPr>
              <a:t>x</a:t>
            </a:r>
          </a:p>
        </p:txBody>
      </p:sp>
      <p:sp>
        <p:nvSpPr>
          <p:cNvPr id="63" name="TextBox 62"/>
          <p:cNvSpPr txBox="1"/>
          <p:nvPr/>
        </p:nvSpPr>
        <p:spPr>
          <a:xfrm>
            <a:off x="5113707" y="1883512"/>
            <a:ext cx="248786" cy="246221"/>
          </a:xfrm>
          <a:prstGeom prst="rect">
            <a:avLst/>
          </a:prstGeom>
          <a:noFill/>
        </p:spPr>
        <p:txBody>
          <a:bodyPr wrap="none" rtlCol="0">
            <a:spAutoFit/>
          </a:bodyPr>
          <a:lstStyle/>
          <a:p>
            <a:r>
              <a:rPr lang="en-US" sz="1000" dirty="0">
                <a:latin typeface="Arial" panose="020B0604020202020204" pitchFamily="34" charset="0"/>
                <a:cs typeface="Arial" panose="020B0604020202020204" pitchFamily="34" charset="0"/>
              </a:rPr>
              <a:t>x</a:t>
            </a:r>
          </a:p>
        </p:txBody>
      </p:sp>
      <p:sp>
        <p:nvSpPr>
          <p:cNvPr id="64" name="TextBox 63"/>
          <p:cNvSpPr txBox="1"/>
          <p:nvPr/>
        </p:nvSpPr>
        <p:spPr>
          <a:xfrm>
            <a:off x="6364133" y="1923398"/>
            <a:ext cx="248786" cy="246221"/>
          </a:xfrm>
          <a:prstGeom prst="rect">
            <a:avLst/>
          </a:prstGeom>
          <a:noFill/>
        </p:spPr>
        <p:txBody>
          <a:bodyPr wrap="none" rtlCol="0">
            <a:spAutoFit/>
          </a:bodyPr>
          <a:lstStyle/>
          <a:p>
            <a:r>
              <a:rPr lang="en-US" sz="1000" dirty="0">
                <a:latin typeface="Arial" panose="020B0604020202020204" pitchFamily="34" charset="0"/>
                <a:cs typeface="Arial" panose="020B0604020202020204" pitchFamily="34" charset="0"/>
              </a:rPr>
              <a:t>x</a:t>
            </a:r>
          </a:p>
        </p:txBody>
      </p:sp>
      <p:cxnSp>
        <p:nvCxnSpPr>
          <p:cNvPr id="65" name="Straight Arrow Connector 64"/>
          <p:cNvCxnSpPr>
            <a:stCxn id="59" idx="6"/>
          </p:cNvCxnSpPr>
          <p:nvPr/>
        </p:nvCxnSpPr>
        <p:spPr>
          <a:xfrm flipH="1">
            <a:off x="4936214" y="1568907"/>
            <a:ext cx="1886513" cy="4297"/>
          </a:xfrm>
          <a:prstGeom prst="straightConnector1">
            <a:avLst/>
          </a:prstGeom>
          <a:ln w="28575">
            <a:solidFill>
              <a:srgbClr val="0070C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59" idx="0"/>
            <a:endCxn id="59" idx="4"/>
          </p:cNvCxnSpPr>
          <p:nvPr/>
        </p:nvCxnSpPr>
        <p:spPr>
          <a:xfrm>
            <a:off x="5879470" y="937670"/>
            <a:ext cx="0" cy="1262474"/>
          </a:xfrm>
          <a:prstGeom prst="straightConnector1">
            <a:avLst/>
          </a:prstGeom>
          <a:ln w="28575">
            <a:solidFill>
              <a:srgbClr val="0070C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62" idx="3"/>
            <a:endCxn id="60" idx="1"/>
          </p:cNvCxnSpPr>
          <p:nvPr/>
        </p:nvCxnSpPr>
        <p:spPr>
          <a:xfrm>
            <a:off x="6561080" y="1044724"/>
            <a:ext cx="1412781" cy="561994"/>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a:stCxn id="63" idx="3"/>
          </p:cNvCxnSpPr>
          <p:nvPr/>
        </p:nvCxnSpPr>
        <p:spPr>
          <a:xfrm flipV="1">
            <a:off x="5362493" y="1602093"/>
            <a:ext cx="2586586" cy="404530"/>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61" idx="3"/>
            <a:endCxn id="60" idx="1"/>
          </p:cNvCxnSpPr>
          <p:nvPr/>
        </p:nvCxnSpPr>
        <p:spPr>
          <a:xfrm>
            <a:off x="5362493" y="1100433"/>
            <a:ext cx="2611368" cy="506285"/>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64" idx="3"/>
            <a:endCxn id="60" idx="1"/>
          </p:cNvCxnSpPr>
          <p:nvPr/>
        </p:nvCxnSpPr>
        <p:spPr>
          <a:xfrm flipV="1">
            <a:off x="6612919" y="1606718"/>
            <a:ext cx="1360942" cy="439791"/>
          </a:xfrm>
          <a:prstGeom prst="straightConnector1">
            <a:avLst/>
          </a:prstGeom>
          <a:ln w="28575">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1" name="TextBox 80"/>
          <p:cNvSpPr txBox="1"/>
          <p:nvPr/>
        </p:nvSpPr>
        <p:spPr>
          <a:xfrm>
            <a:off x="84707" y="124545"/>
            <a:ext cx="2751074" cy="523220"/>
          </a:xfrm>
          <a:prstGeom prst="rect">
            <a:avLst/>
          </a:prstGeom>
          <a:noFill/>
        </p:spPr>
        <p:txBody>
          <a:bodyPr wrap="none" rtlCol="1">
            <a:spAutoFit/>
          </a:bodyPr>
          <a:lstStyle/>
          <a:p>
            <a:r>
              <a:rPr lang="en-US" sz="2800" dirty="0">
                <a:solidFill>
                  <a:srgbClr val="222F63"/>
                </a:solidFill>
                <a:effectLst>
                  <a:outerShdw blurRad="38100" dist="38100" dir="2700000" algn="tl">
                    <a:srgbClr val="000000">
                      <a:alpha val="43137"/>
                    </a:srgbClr>
                  </a:outerShdw>
                </a:effectLst>
              </a:rPr>
              <a:t>Sensing Principle</a:t>
            </a:r>
            <a:endParaRPr lang="fa-IR" sz="2800" dirty="0">
              <a:solidFill>
                <a:srgbClr val="222F63"/>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96439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0" y="3910519"/>
            <a:ext cx="12191999" cy="2952318"/>
            <a:chOff x="0" y="3910519"/>
            <a:chExt cx="12191999" cy="2952318"/>
          </a:xfrm>
        </p:grpSpPr>
        <p:grpSp>
          <p:nvGrpSpPr>
            <p:cNvPr id="9" name="Group 8"/>
            <p:cNvGrpSpPr/>
            <p:nvPr/>
          </p:nvGrpSpPr>
          <p:grpSpPr>
            <a:xfrm>
              <a:off x="0" y="3910519"/>
              <a:ext cx="12191999" cy="2952317"/>
              <a:chOff x="0" y="3910519"/>
              <a:chExt cx="12191999" cy="2952317"/>
            </a:xfrm>
          </p:grpSpPr>
          <p:sp>
            <p:nvSpPr>
              <p:cNvPr id="6" name="Rectangle 5"/>
              <p:cNvSpPr/>
              <p:nvPr/>
            </p:nvSpPr>
            <p:spPr>
              <a:xfrm>
                <a:off x="681376" y="6222756"/>
                <a:ext cx="11510623" cy="640080"/>
              </a:xfrm>
              <a:prstGeom prst="rect">
                <a:avLst/>
              </a:prstGeom>
              <a:gradFill flip="none" rotWithShape="1">
                <a:gsLst>
                  <a:gs pos="0">
                    <a:srgbClr val="0E2B41"/>
                  </a:gs>
                  <a:gs pos="100000">
                    <a:srgbClr val="03223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sp>
            <p:nvSpPr>
              <p:cNvPr id="7" name="Rectangle 6"/>
              <p:cNvSpPr/>
              <p:nvPr/>
            </p:nvSpPr>
            <p:spPr>
              <a:xfrm>
                <a:off x="0" y="3910519"/>
                <a:ext cx="3677055" cy="231223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2994" t="5910" r="59559" b="13475"/>
              <a:stretch/>
            </p:blipFill>
            <p:spPr>
              <a:xfrm>
                <a:off x="1" y="6222756"/>
                <a:ext cx="681376" cy="640080"/>
              </a:xfrm>
              <a:prstGeom prst="rect">
                <a:avLst/>
              </a:prstGeom>
            </p:spPr>
          </p:pic>
        </p:grpSp>
        <p:pic>
          <p:nvPicPr>
            <p:cNvPr id="11" name="Picture 10"/>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81375" y="6222757"/>
              <a:ext cx="2747493" cy="640080"/>
            </a:xfrm>
            <a:prstGeom prst="rect">
              <a:avLst/>
            </a:prstGeom>
          </p:spPr>
        </p:pic>
      </p:grpSp>
      <p:sp>
        <p:nvSpPr>
          <p:cNvPr id="4" name="Slide Number Placeholder 3"/>
          <p:cNvSpPr>
            <a:spLocks noGrp="1"/>
          </p:cNvSpPr>
          <p:nvPr>
            <p:ph type="sldNum" sz="quarter" idx="12"/>
          </p:nvPr>
        </p:nvSpPr>
        <p:spPr/>
        <p:txBody>
          <a:bodyPr/>
          <a:lstStyle/>
          <a:p>
            <a:fld id="{0241B872-52D6-4494-B842-2A6C959DF1C7}" type="slidenum">
              <a:rPr lang="en-US" smtClean="0"/>
              <a:pPr/>
              <a:t>6</a:t>
            </a:fld>
            <a:endParaRPr lang="en-US" dirty="0"/>
          </a:p>
        </p:txBody>
      </p:sp>
      <p:sp>
        <p:nvSpPr>
          <p:cNvPr id="14" name="TextBox 13"/>
          <p:cNvSpPr txBox="1"/>
          <p:nvPr/>
        </p:nvSpPr>
        <p:spPr>
          <a:xfrm>
            <a:off x="169348" y="166592"/>
            <a:ext cx="3573094" cy="523220"/>
          </a:xfrm>
          <a:prstGeom prst="rect">
            <a:avLst/>
          </a:prstGeom>
          <a:noFill/>
        </p:spPr>
        <p:txBody>
          <a:bodyPr wrap="none" rtlCol="1">
            <a:spAutoFit/>
          </a:bodyPr>
          <a:lstStyle/>
          <a:p>
            <a:r>
              <a:rPr lang="en-US" sz="2800" dirty="0">
                <a:solidFill>
                  <a:srgbClr val="222F63"/>
                </a:solidFill>
                <a:effectLst>
                  <a:outerShdw blurRad="38100" dist="38100" dir="2700000" algn="tl">
                    <a:srgbClr val="000000">
                      <a:alpha val="43137"/>
                    </a:srgbClr>
                  </a:outerShdw>
                </a:effectLst>
              </a:rPr>
              <a:t>Performance indicators</a:t>
            </a:r>
            <a:endParaRPr lang="fa-IR" sz="2800" dirty="0">
              <a:solidFill>
                <a:srgbClr val="222F63"/>
              </a:solidFill>
              <a:effectLst>
                <a:outerShdw blurRad="38100" dist="38100" dir="2700000" algn="tl">
                  <a:srgbClr val="000000">
                    <a:alpha val="43137"/>
                  </a:srgbClr>
                </a:outerShdw>
              </a:effectLst>
            </a:endParaRPr>
          </a:p>
        </p:txBody>
      </p:sp>
      <p:pic>
        <p:nvPicPr>
          <p:cNvPr id="3" name="Picture 2"/>
          <p:cNvPicPr>
            <a:picLocks noChangeAspect="1"/>
          </p:cNvPicPr>
          <p:nvPr/>
        </p:nvPicPr>
        <p:blipFill rotWithShape="1">
          <a:blip r:embed="rId4" cstate="print">
            <a:extLst>
              <a:ext uri="{28A0092B-C50C-407E-A947-70E740481C1C}">
                <a14:useLocalDpi xmlns:a14="http://schemas.microsoft.com/office/drawing/2010/main" val="0"/>
              </a:ext>
            </a:extLst>
          </a:blip>
          <a:srcRect t="10217"/>
          <a:stretch/>
        </p:blipFill>
        <p:spPr>
          <a:xfrm>
            <a:off x="169348" y="1034740"/>
            <a:ext cx="6640308" cy="4471398"/>
          </a:xfrm>
          <a:prstGeom prst="rect">
            <a:avLst/>
          </a:prstGeom>
          <a:ln>
            <a:noFill/>
          </a:ln>
          <a:effectLst>
            <a:outerShdw blurRad="190500" algn="tl" rotWithShape="0">
              <a:srgbClr val="000000">
                <a:alpha val="70000"/>
              </a:srgbClr>
            </a:outerShdw>
          </a:effectLst>
        </p:spPr>
      </p:pic>
      <p:sp>
        <p:nvSpPr>
          <p:cNvPr id="8" name="TextBox 7"/>
          <p:cNvSpPr txBox="1"/>
          <p:nvPr/>
        </p:nvSpPr>
        <p:spPr>
          <a:xfrm>
            <a:off x="7171722" y="2164702"/>
            <a:ext cx="2844177" cy="2585323"/>
          </a:xfrm>
          <a:prstGeom prst="rect">
            <a:avLst/>
          </a:prstGeom>
          <a:noFill/>
        </p:spPr>
        <p:txBody>
          <a:bodyPr wrap="none" rtlCol="0">
            <a:spAutoFit/>
          </a:bodyPr>
          <a:lstStyle/>
          <a:p>
            <a:pPr marL="285750" indent="-285750">
              <a:lnSpc>
                <a:spcPct val="200000"/>
              </a:lnSpc>
              <a:buFont typeface="Wingdings" panose="05000000000000000000" pitchFamily="2" charset="2"/>
              <a:buChar char="Ø"/>
            </a:pPr>
            <a:r>
              <a:rPr lang="en-US" dirty="0"/>
              <a:t>Reflected Light Intensity</a:t>
            </a:r>
          </a:p>
          <a:p>
            <a:pPr marL="285750" indent="-285750">
              <a:lnSpc>
                <a:spcPct val="200000"/>
              </a:lnSpc>
              <a:buFont typeface="Wingdings" panose="05000000000000000000" pitchFamily="2" charset="2"/>
              <a:buChar char="Ø"/>
            </a:pPr>
            <a:r>
              <a:rPr lang="en-US" dirty="0"/>
              <a:t>Annulus Diameter</a:t>
            </a:r>
          </a:p>
          <a:p>
            <a:pPr marL="285750" indent="-285750">
              <a:lnSpc>
                <a:spcPct val="200000"/>
              </a:lnSpc>
              <a:buFont typeface="Wingdings" panose="05000000000000000000" pitchFamily="2" charset="2"/>
              <a:buChar char="Ø"/>
            </a:pPr>
            <a:r>
              <a:rPr lang="en-US" dirty="0"/>
              <a:t>Accuracy: 1mm</a:t>
            </a:r>
          </a:p>
          <a:p>
            <a:pPr marL="285750" indent="-285750">
              <a:lnSpc>
                <a:spcPct val="200000"/>
              </a:lnSpc>
              <a:buFont typeface="Wingdings" panose="05000000000000000000" pitchFamily="2" charset="2"/>
              <a:buChar char="Ø"/>
            </a:pPr>
            <a:r>
              <a:rPr lang="en-US" dirty="0"/>
              <a:t>Repeatability:</a:t>
            </a:r>
            <a:r>
              <a:rPr lang="en-US" dirty="0">
                <a:latin typeface="CMR10"/>
              </a:rPr>
              <a:t> </a:t>
            </a:r>
            <a:r>
              <a:rPr lang="en-US" dirty="0"/>
              <a:t>95%</a:t>
            </a:r>
          </a:p>
          <a:p>
            <a:pPr marL="285750" indent="-285750">
              <a:buFont typeface="Wingdings" panose="05000000000000000000" pitchFamily="2" charset="2"/>
              <a:buChar char="Ø"/>
            </a:pPr>
            <a:endParaRPr lang="en-US" dirty="0"/>
          </a:p>
        </p:txBody>
      </p:sp>
      <p:sp>
        <p:nvSpPr>
          <p:cNvPr id="13" name="TextBox 12"/>
          <p:cNvSpPr txBox="1"/>
          <p:nvPr/>
        </p:nvSpPr>
        <p:spPr>
          <a:xfrm>
            <a:off x="1838527" y="5481734"/>
            <a:ext cx="2177840" cy="369332"/>
          </a:xfrm>
          <a:prstGeom prst="rect">
            <a:avLst/>
          </a:prstGeom>
          <a:noFill/>
        </p:spPr>
        <p:txBody>
          <a:bodyPr wrap="none" rtlCol="0">
            <a:spAutoFit/>
          </a:bodyPr>
          <a:lstStyle/>
          <a:p>
            <a:r>
              <a:rPr lang="en-US" dirty="0"/>
              <a:t>Medtronic Corevalve</a:t>
            </a:r>
          </a:p>
        </p:txBody>
      </p:sp>
    </p:spTree>
    <p:extLst>
      <p:ext uri="{BB962C8B-B14F-4D97-AF65-F5344CB8AC3E}">
        <p14:creationId xmlns:p14="http://schemas.microsoft.com/office/powerpoint/2010/main" val="21517107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0" y="3910519"/>
            <a:ext cx="12191999" cy="2952318"/>
            <a:chOff x="0" y="3910519"/>
            <a:chExt cx="12191999" cy="2952318"/>
          </a:xfrm>
        </p:grpSpPr>
        <p:grpSp>
          <p:nvGrpSpPr>
            <p:cNvPr id="9" name="Group 8"/>
            <p:cNvGrpSpPr/>
            <p:nvPr/>
          </p:nvGrpSpPr>
          <p:grpSpPr>
            <a:xfrm>
              <a:off x="0" y="3910519"/>
              <a:ext cx="12191999" cy="2952317"/>
              <a:chOff x="0" y="3910519"/>
              <a:chExt cx="12191999" cy="2952317"/>
            </a:xfrm>
          </p:grpSpPr>
          <p:sp>
            <p:nvSpPr>
              <p:cNvPr id="6" name="Rectangle 5"/>
              <p:cNvSpPr/>
              <p:nvPr/>
            </p:nvSpPr>
            <p:spPr>
              <a:xfrm>
                <a:off x="681376" y="6222756"/>
                <a:ext cx="11510623" cy="640080"/>
              </a:xfrm>
              <a:prstGeom prst="rect">
                <a:avLst/>
              </a:prstGeom>
              <a:gradFill flip="none" rotWithShape="1">
                <a:gsLst>
                  <a:gs pos="0">
                    <a:srgbClr val="0E2B41"/>
                  </a:gs>
                  <a:gs pos="100000">
                    <a:srgbClr val="03223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sp>
            <p:nvSpPr>
              <p:cNvPr id="7" name="Rectangle 6"/>
              <p:cNvSpPr/>
              <p:nvPr/>
            </p:nvSpPr>
            <p:spPr>
              <a:xfrm>
                <a:off x="0" y="3910519"/>
                <a:ext cx="3677055" cy="231223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2994" t="5910" r="59559" b="13475"/>
              <a:stretch/>
            </p:blipFill>
            <p:spPr>
              <a:xfrm>
                <a:off x="1" y="6222756"/>
                <a:ext cx="681376" cy="640080"/>
              </a:xfrm>
              <a:prstGeom prst="rect">
                <a:avLst/>
              </a:prstGeom>
            </p:spPr>
          </p:pic>
        </p:grpSp>
        <p:pic>
          <p:nvPicPr>
            <p:cNvPr id="11" name="Picture 10"/>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81375" y="6222757"/>
              <a:ext cx="2747493" cy="640080"/>
            </a:xfrm>
            <a:prstGeom prst="rect">
              <a:avLst/>
            </a:prstGeom>
          </p:spPr>
        </p:pic>
      </p:grpSp>
      <p:sp>
        <p:nvSpPr>
          <p:cNvPr id="4" name="Slide Number Placeholder 3"/>
          <p:cNvSpPr>
            <a:spLocks noGrp="1"/>
          </p:cNvSpPr>
          <p:nvPr>
            <p:ph type="sldNum" sz="quarter" idx="12"/>
          </p:nvPr>
        </p:nvSpPr>
        <p:spPr/>
        <p:txBody>
          <a:bodyPr/>
          <a:lstStyle/>
          <a:p>
            <a:fld id="{0241B872-52D6-4494-B842-2A6C959DF1C7}" type="slidenum">
              <a:rPr lang="en-US" smtClean="0"/>
              <a:pPr/>
              <a:t>7</a:t>
            </a:fld>
            <a:endParaRPr lang="en-US" dirty="0"/>
          </a:p>
        </p:txBody>
      </p:sp>
      <p:sp>
        <p:nvSpPr>
          <p:cNvPr id="26" name="TextBox 25"/>
          <p:cNvSpPr txBox="1"/>
          <p:nvPr/>
        </p:nvSpPr>
        <p:spPr>
          <a:xfrm>
            <a:off x="340689" y="162821"/>
            <a:ext cx="2972930" cy="523220"/>
          </a:xfrm>
          <a:prstGeom prst="rect">
            <a:avLst/>
          </a:prstGeom>
          <a:noFill/>
        </p:spPr>
        <p:txBody>
          <a:bodyPr wrap="none" rtlCol="1">
            <a:spAutoFit/>
          </a:bodyPr>
          <a:lstStyle/>
          <a:p>
            <a:r>
              <a:rPr lang="en-US" sz="2800" dirty="0">
                <a:solidFill>
                  <a:srgbClr val="222F63"/>
                </a:solidFill>
                <a:effectLst>
                  <a:outerShdw blurRad="38100" dist="38100" dir="2700000" algn="tl">
                    <a:srgbClr val="000000">
                      <a:alpha val="43137"/>
                    </a:srgbClr>
                  </a:outerShdw>
                </a:effectLst>
              </a:rPr>
              <a:t>Concept Validation</a:t>
            </a:r>
            <a:endParaRPr lang="fa-IR" sz="2800" dirty="0">
              <a:solidFill>
                <a:srgbClr val="222F63"/>
              </a:solidFill>
              <a:effectLst>
                <a:outerShdw blurRad="38100" dist="38100" dir="2700000" algn="tl">
                  <a:srgbClr val="000000">
                    <a:alpha val="43137"/>
                  </a:srgbClr>
                </a:outerShdw>
              </a:effectLst>
            </a:endParaRPr>
          </a:p>
        </p:txBody>
      </p:sp>
      <p:sp>
        <p:nvSpPr>
          <p:cNvPr id="28" name="TextBox 27"/>
          <p:cNvSpPr txBox="1"/>
          <p:nvPr/>
        </p:nvSpPr>
        <p:spPr>
          <a:xfrm>
            <a:off x="340689" y="5531327"/>
            <a:ext cx="2643352" cy="584775"/>
          </a:xfrm>
          <a:prstGeom prst="rect">
            <a:avLst/>
          </a:prstGeom>
          <a:noFill/>
        </p:spPr>
        <p:txBody>
          <a:bodyPr wrap="none" rtlCol="0">
            <a:spAutoFit/>
          </a:bodyPr>
          <a:lstStyle/>
          <a:p>
            <a:pPr algn="ctr"/>
            <a:r>
              <a:rPr lang="en-US" sz="1600" dirty="0"/>
              <a:t>3D printed conical model </a:t>
            </a:r>
          </a:p>
          <a:p>
            <a:pPr algn="ctr"/>
            <a:r>
              <a:rPr lang="en-US" sz="1600" dirty="0"/>
              <a:t>for calibration and validation </a:t>
            </a:r>
          </a:p>
        </p:txBody>
      </p:sp>
      <p:pic>
        <p:nvPicPr>
          <p:cNvPr id="15" name="Picture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1024" y="3429001"/>
            <a:ext cx="2591087" cy="2083618"/>
          </a:xfrm>
          <a:prstGeom prst="rect">
            <a:avLst/>
          </a:prstGeom>
        </p:spPr>
      </p:pic>
      <p:pic>
        <p:nvPicPr>
          <p:cNvPr id="29" name="Picture 28"/>
          <p:cNvPicPr>
            <a:picLocks noChangeAspect="1"/>
          </p:cNvPicPr>
          <p:nvPr/>
        </p:nvPicPr>
        <p:blipFill rotWithShape="1">
          <a:blip r:embed="rId5" cstate="print">
            <a:extLst>
              <a:ext uri="{28A0092B-C50C-407E-A947-70E740481C1C}">
                <a14:useLocalDpi xmlns:a14="http://schemas.microsoft.com/office/drawing/2010/main" val="0"/>
              </a:ext>
            </a:extLst>
          </a:blip>
          <a:srcRect l="18387" r="19187"/>
          <a:stretch/>
        </p:blipFill>
        <p:spPr>
          <a:xfrm>
            <a:off x="4456809" y="3308514"/>
            <a:ext cx="1015343" cy="2104884"/>
          </a:xfrm>
          <a:prstGeom prst="rect">
            <a:avLst/>
          </a:prstGeom>
        </p:spPr>
      </p:pic>
      <p:sp>
        <p:nvSpPr>
          <p:cNvPr id="30" name="Rectangle 29"/>
          <p:cNvSpPr/>
          <p:nvPr/>
        </p:nvSpPr>
        <p:spPr>
          <a:xfrm>
            <a:off x="7267250" y="5390367"/>
            <a:ext cx="1015343" cy="338554"/>
          </a:xfrm>
          <a:prstGeom prst="rect">
            <a:avLst/>
          </a:prstGeom>
        </p:spPr>
        <p:txBody>
          <a:bodyPr wrap="none">
            <a:spAutoFit/>
          </a:bodyPr>
          <a:lstStyle/>
          <a:p>
            <a:r>
              <a:rPr lang="en-US" sz="1600" dirty="0"/>
              <a:t>Pig Heart</a:t>
            </a:r>
          </a:p>
        </p:txBody>
      </p:sp>
      <p:pic>
        <p:nvPicPr>
          <p:cNvPr id="31" name="Picture 30"/>
          <p:cNvPicPr>
            <a:picLocks noChangeAspect="1"/>
          </p:cNvPicPr>
          <p:nvPr/>
        </p:nvPicPr>
        <p:blipFill rotWithShape="1">
          <a:blip r:embed="rId6" cstate="print">
            <a:extLst>
              <a:ext uri="{28A0092B-C50C-407E-A947-70E740481C1C}">
                <a14:useLocalDpi xmlns:a14="http://schemas.microsoft.com/office/drawing/2010/main" val="0"/>
              </a:ext>
            </a:extLst>
          </a:blip>
          <a:srcRect l="19954" t="12668" r="19841" b="9695"/>
          <a:stretch/>
        </p:blipFill>
        <p:spPr>
          <a:xfrm>
            <a:off x="7061477" y="3561791"/>
            <a:ext cx="1426888" cy="1838025"/>
          </a:xfrm>
          <a:prstGeom prst="rect">
            <a:avLst/>
          </a:prstGeom>
        </p:spPr>
      </p:pic>
      <p:sp>
        <p:nvSpPr>
          <p:cNvPr id="33" name="Rectangle 32"/>
          <p:cNvSpPr/>
          <p:nvPr/>
        </p:nvSpPr>
        <p:spPr>
          <a:xfrm>
            <a:off x="3718169" y="5399816"/>
            <a:ext cx="2548646" cy="338554"/>
          </a:xfrm>
          <a:prstGeom prst="rect">
            <a:avLst/>
          </a:prstGeom>
        </p:spPr>
        <p:txBody>
          <a:bodyPr wrap="none">
            <a:spAutoFit/>
          </a:bodyPr>
          <a:lstStyle/>
          <a:p>
            <a:pPr fontAlgn="base"/>
            <a:r>
              <a:rPr lang="en-US" sz="1600" dirty="0"/>
              <a:t>TAVR Transcatheter Model</a:t>
            </a:r>
          </a:p>
        </p:txBody>
      </p:sp>
      <p:pic>
        <p:nvPicPr>
          <p:cNvPr id="35" name="Picture 34"/>
          <p:cNvPicPr>
            <a:picLocks noChangeAspect="1"/>
          </p:cNvPicPr>
          <p:nvPr/>
        </p:nvPicPr>
        <p:blipFill>
          <a:blip r:embed="rId7"/>
          <a:stretch>
            <a:fillRect/>
          </a:stretch>
        </p:blipFill>
        <p:spPr>
          <a:xfrm>
            <a:off x="3771029" y="5710830"/>
            <a:ext cx="2324971" cy="511925"/>
          </a:xfrm>
          <a:prstGeom prst="rect">
            <a:avLst/>
          </a:prstGeom>
        </p:spPr>
      </p:pic>
      <p:graphicFrame>
        <p:nvGraphicFramePr>
          <p:cNvPr id="10" name="Tableau 9">
            <a:extLst>
              <a:ext uri="{FF2B5EF4-FFF2-40B4-BE49-F238E27FC236}">
                <a16:creationId xmlns:a16="http://schemas.microsoft.com/office/drawing/2014/main" id="{6BABB96C-5F2F-44EE-8871-ECCFA736C1EC}"/>
              </a:ext>
            </a:extLst>
          </p:cNvPr>
          <p:cNvGraphicFramePr>
            <a:graphicFrameLocks noGrp="1"/>
          </p:cNvGraphicFramePr>
          <p:nvPr>
            <p:extLst>
              <p:ext uri="{D42A27DB-BD31-4B8C-83A1-F6EECF244321}">
                <p14:modId xmlns:p14="http://schemas.microsoft.com/office/powerpoint/2010/main" val="2063761674"/>
              </p:ext>
            </p:extLst>
          </p:nvPr>
        </p:nvGraphicFramePr>
        <p:xfrm>
          <a:off x="340689" y="759206"/>
          <a:ext cx="9021025" cy="2349902"/>
        </p:xfrm>
        <a:graphic>
          <a:graphicData uri="http://schemas.openxmlformats.org/drawingml/2006/table">
            <a:tbl>
              <a:tblPr firstRow="1" bandRow="1">
                <a:tableStyleId>{5940675A-B579-460E-94D1-54222C63F5DA}</a:tableStyleId>
              </a:tblPr>
              <a:tblGrid>
                <a:gridCol w="9021025">
                  <a:extLst>
                    <a:ext uri="{9D8B030D-6E8A-4147-A177-3AD203B41FA5}">
                      <a16:colId xmlns:a16="http://schemas.microsoft.com/office/drawing/2014/main" val="4081860252"/>
                    </a:ext>
                  </a:extLst>
                </a:gridCol>
              </a:tblGrid>
              <a:tr h="587261">
                <a:tc>
                  <a:txBody>
                    <a:bodyPr/>
                    <a:lstStyle/>
                    <a:p>
                      <a:pPr marL="285750" indent="-285750" rtl="0" fontAlgn="ctr">
                        <a:buFont typeface="Arial" panose="020B0604020202020204" pitchFamily="34" charset="0"/>
                        <a:buChar char="•"/>
                      </a:pPr>
                      <a:r>
                        <a:rPr lang="en-US" sz="1600" i="0" dirty="0">
                          <a:effectLst/>
                          <a:latin typeface="+mn-lt"/>
                        </a:rPr>
                        <a:t>Proof of concept:  test the ability for a valvuloplasty balloon (attached to catheter) to occlude the left ventricle and stop the blood from temporarily flowing through the aorta. </a:t>
                      </a:r>
                      <a:endParaRPr lang="en-US" sz="1600" dirty="0">
                        <a:effectLst/>
                        <a:latin typeface="+mn-lt"/>
                      </a:endParaRPr>
                    </a:p>
                  </a:txBody>
                  <a:tcPr marL="28575" marR="28575" marT="19050" marB="1905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49180391"/>
                  </a:ext>
                </a:extLst>
              </a:tr>
              <a:tr h="244274">
                <a:tc>
                  <a:txBody>
                    <a:bodyPr/>
                    <a:lstStyle/>
                    <a:p>
                      <a:pPr marL="285750" indent="-285750" rtl="0" fontAlgn="ctr">
                        <a:buFont typeface="Arial" panose="020B0604020202020204" pitchFamily="34" charset="0"/>
                        <a:buChar char="•"/>
                      </a:pPr>
                      <a:r>
                        <a:rPr lang="en-US" sz="1600" dirty="0">
                          <a:effectLst/>
                          <a:latin typeface="+mn-lt"/>
                        </a:rPr>
                        <a:t>Create a 3D print of the innovated balloon device. </a:t>
                      </a:r>
                    </a:p>
                  </a:txBody>
                  <a:tcPr marL="28575" marR="28575" marT="19050" marB="1905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3340995"/>
                  </a:ext>
                </a:extLst>
              </a:tr>
              <a:tr h="587261">
                <a:tc>
                  <a:txBody>
                    <a:bodyPr/>
                    <a:lstStyle/>
                    <a:p>
                      <a:pPr marL="285750" indent="-285750" rtl="0" fontAlgn="b">
                        <a:buFont typeface="Arial" panose="020B0604020202020204" pitchFamily="34" charset="0"/>
                        <a:buChar char="•"/>
                      </a:pPr>
                      <a:r>
                        <a:rPr lang="en-US" sz="1600" b="0" dirty="0">
                          <a:solidFill>
                            <a:srgbClr val="000000"/>
                          </a:solidFill>
                          <a:effectLst/>
                          <a:latin typeface="+mn-lt"/>
                        </a:rPr>
                        <a:t>Development of the balloon’s interior working channel, which will include a photodetector, rotational/translational mini-motor and single mode optical fibers</a:t>
                      </a:r>
                    </a:p>
                  </a:txBody>
                  <a:tcPr marL="28575" marR="28575" marT="19050" marB="1905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819436221"/>
                  </a:ext>
                </a:extLst>
              </a:tr>
              <a:tr h="306179">
                <a:tc>
                  <a:txBody>
                    <a:bodyPr/>
                    <a:lstStyle/>
                    <a:p>
                      <a:pPr marL="285750" indent="-285750" rtl="0" fontAlgn="ctr">
                        <a:buFont typeface="Arial" panose="020B0604020202020204" pitchFamily="34" charset="0"/>
                        <a:buChar char="•"/>
                      </a:pPr>
                      <a:r>
                        <a:rPr lang="en-US" sz="1600" dirty="0">
                          <a:effectLst/>
                          <a:latin typeface="+mn-lt"/>
                        </a:rPr>
                        <a:t>Test the ability of a 3D printed balloon to inflate and measure the diameter of a conical model.</a:t>
                      </a:r>
                    </a:p>
                  </a:txBody>
                  <a:tcPr marL="28575" marR="28575" marT="19050" marB="1905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41859219"/>
                  </a:ext>
                </a:extLst>
              </a:tr>
              <a:tr h="587261">
                <a:tc>
                  <a:txBody>
                    <a:bodyPr/>
                    <a:lstStyle/>
                    <a:p>
                      <a:pPr marL="285750" indent="-285750" rtl="0" fontAlgn="b">
                        <a:buFont typeface="Arial" panose="020B0604020202020204" pitchFamily="34" charset="0"/>
                        <a:buChar char="•"/>
                      </a:pPr>
                      <a:r>
                        <a:rPr lang="en-US" sz="1600" b="0" dirty="0">
                          <a:solidFill>
                            <a:srgbClr val="000000"/>
                          </a:solidFill>
                          <a:effectLst/>
                          <a:latin typeface="+mn-lt"/>
                        </a:rPr>
                        <a:t>Conduct an in vivo experiment to test whether the balloon is able to capture and detect proper valve sizes. These results will be compared with standard imaging practices, namely CT scans.</a:t>
                      </a:r>
                    </a:p>
                  </a:txBody>
                  <a:tcPr marL="28575" marR="28575" marT="19050" marB="19050" anchor="b">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55509847"/>
                  </a:ext>
                </a:extLst>
              </a:tr>
            </a:tbl>
          </a:graphicData>
        </a:graphic>
      </p:graphicFrame>
    </p:spTree>
    <p:extLst>
      <p:ext uri="{BB962C8B-B14F-4D97-AF65-F5344CB8AC3E}">
        <p14:creationId xmlns:p14="http://schemas.microsoft.com/office/powerpoint/2010/main" val="483326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0" y="3910519"/>
            <a:ext cx="12191999" cy="2952318"/>
            <a:chOff x="0" y="3910519"/>
            <a:chExt cx="12191999" cy="2952318"/>
          </a:xfrm>
        </p:grpSpPr>
        <p:grpSp>
          <p:nvGrpSpPr>
            <p:cNvPr id="9" name="Group 8"/>
            <p:cNvGrpSpPr/>
            <p:nvPr/>
          </p:nvGrpSpPr>
          <p:grpSpPr>
            <a:xfrm>
              <a:off x="0" y="3910519"/>
              <a:ext cx="12191999" cy="2952317"/>
              <a:chOff x="0" y="3910519"/>
              <a:chExt cx="12191999" cy="2952317"/>
            </a:xfrm>
          </p:grpSpPr>
          <p:sp>
            <p:nvSpPr>
              <p:cNvPr id="6" name="Rectangle 5"/>
              <p:cNvSpPr/>
              <p:nvPr/>
            </p:nvSpPr>
            <p:spPr>
              <a:xfrm>
                <a:off x="681376" y="6222756"/>
                <a:ext cx="11510623" cy="640080"/>
              </a:xfrm>
              <a:prstGeom prst="rect">
                <a:avLst/>
              </a:prstGeom>
              <a:gradFill flip="none" rotWithShape="1">
                <a:gsLst>
                  <a:gs pos="0">
                    <a:srgbClr val="0E2B41"/>
                  </a:gs>
                  <a:gs pos="100000">
                    <a:srgbClr val="032239"/>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dirty="0"/>
              </a:p>
            </p:txBody>
          </p:sp>
          <p:sp>
            <p:nvSpPr>
              <p:cNvPr id="7" name="Rectangle 6"/>
              <p:cNvSpPr/>
              <p:nvPr/>
            </p:nvSpPr>
            <p:spPr>
              <a:xfrm>
                <a:off x="0" y="3910519"/>
                <a:ext cx="3677055" cy="231223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2994" t="5910" r="59559" b="13475"/>
              <a:stretch/>
            </p:blipFill>
            <p:spPr>
              <a:xfrm>
                <a:off x="1" y="6222756"/>
                <a:ext cx="681376" cy="640080"/>
              </a:xfrm>
              <a:prstGeom prst="rect">
                <a:avLst/>
              </a:prstGeom>
            </p:spPr>
          </p:pic>
        </p:grpSp>
        <p:pic>
          <p:nvPicPr>
            <p:cNvPr id="11" name="Picture 10"/>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81375" y="6222757"/>
              <a:ext cx="2747493" cy="640080"/>
            </a:xfrm>
            <a:prstGeom prst="rect">
              <a:avLst/>
            </a:prstGeom>
          </p:spPr>
        </p:pic>
      </p:grpSp>
      <p:sp>
        <p:nvSpPr>
          <p:cNvPr id="4" name="Slide Number Placeholder 3"/>
          <p:cNvSpPr>
            <a:spLocks noGrp="1"/>
          </p:cNvSpPr>
          <p:nvPr>
            <p:ph type="sldNum" sz="quarter" idx="12"/>
          </p:nvPr>
        </p:nvSpPr>
        <p:spPr/>
        <p:txBody>
          <a:bodyPr/>
          <a:lstStyle/>
          <a:p>
            <a:fld id="{0241B872-52D6-4494-B842-2A6C959DF1C7}" type="slidenum">
              <a:rPr lang="en-US" smtClean="0"/>
              <a:pPr/>
              <a:t>8</a:t>
            </a:fld>
            <a:endParaRPr lang="en-US" dirty="0"/>
          </a:p>
        </p:txBody>
      </p:sp>
      <p:sp>
        <p:nvSpPr>
          <p:cNvPr id="14" name="TextBox 13"/>
          <p:cNvSpPr txBox="1"/>
          <p:nvPr/>
        </p:nvSpPr>
        <p:spPr>
          <a:xfrm>
            <a:off x="794499" y="330772"/>
            <a:ext cx="8764707" cy="707886"/>
          </a:xfrm>
          <a:prstGeom prst="rect">
            <a:avLst/>
          </a:prstGeom>
          <a:noFill/>
        </p:spPr>
        <p:txBody>
          <a:bodyPr wrap="none" rtlCol="1">
            <a:spAutoFit/>
          </a:bodyPr>
          <a:lstStyle/>
          <a:p>
            <a:r>
              <a:rPr lang="en-US" sz="4000" dirty="0">
                <a:solidFill>
                  <a:srgbClr val="222F63"/>
                </a:solidFill>
                <a:effectLst>
                  <a:outerShdw blurRad="38100" dist="38100" dir="2700000" algn="tl">
                    <a:srgbClr val="000000">
                      <a:alpha val="43137"/>
                    </a:srgbClr>
                  </a:outerShdw>
                </a:effectLst>
              </a:rPr>
              <a:t>Accordance with customer/market needs</a:t>
            </a:r>
            <a:endParaRPr lang="fa-IR" sz="4000" dirty="0">
              <a:solidFill>
                <a:srgbClr val="222F63"/>
              </a:solidFill>
              <a:effectLst>
                <a:outerShdw blurRad="38100" dist="38100" dir="2700000" algn="tl">
                  <a:srgbClr val="000000">
                    <a:alpha val="43137"/>
                  </a:srgbClr>
                </a:outerShdw>
              </a:effectLst>
            </a:endParaRPr>
          </a:p>
        </p:txBody>
      </p:sp>
      <p:sp>
        <p:nvSpPr>
          <p:cNvPr id="15" name="TextBox 14"/>
          <p:cNvSpPr txBox="1"/>
          <p:nvPr/>
        </p:nvSpPr>
        <p:spPr>
          <a:xfrm>
            <a:off x="562738" y="1153977"/>
            <a:ext cx="8996468" cy="1384995"/>
          </a:xfrm>
          <a:prstGeom prst="rect">
            <a:avLst/>
          </a:prstGeom>
          <a:noFill/>
        </p:spPr>
        <p:txBody>
          <a:bodyPr wrap="square" rtlCol="1">
            <a:spAutoFit/>
          </a:bodyPr>
          <a:lstStyle/>
          <a:p>
            <a:pPr marL="571500" indent="-571500">
              <a:buClr>
                <a:schemeClr val="accent1">
                  <a:lumMod val="75000"/>
                  <a:lumOff val="25000"/>
                </a:schemeClr>
              </a:buClr>
              <a:buFont typeface="Wingdings" panose="05000000000000000000" pitchFamily="2" charset="2"/>
              <a:buChar char="v"/>
            </a:pPr>
            <a:endParaRPr lang="en-US" sz="2800" dirty="0"/>
          </a:p>
          <a:p>
            <a:pPr marL="571500" indent="-571500">
              <a:buClr>
                <a:schemeClr val="accent1">
                  <a:lumMod val="75000"/>
                  <a:lumOff val="25000"/>
                </a:schemeClr>
              </a:buClr>
              <a:buFont typeface="Wingdings" panose="05000000000000000000" pitchFamily="2" charset="2"/>
              <a:buChar char="v"/>
            </a:pPr>
            <a:r>
              <a:rPr lang="en-US" sz="2800" dirty="0"/>
              <a:t>OCT Ganymede Series </a:t>
            </a:r>
            <a:r>
              <a:rPr lang="en-US" sz="2800" dirty="0">
                <a:sym typeface="Wingdings" panose="05000000000000000000" pitchFamily="2" charset="2"/>
              </a:rPr>
              <a:t> hospitals will be unwilling to spend $50,000+ on the necessary OCT machinery</a:t>
            </a:r>
          </a:p>
        </p:txBody>
      </p:sp>
      <p:pic>
        <p:nvPicPr>
          <p:cNvPr id="2" name="Image 1">
            <a:extLst>
              <a:ext uri="{FF2B5EF4-FFF2-40B4-BE49-F238E27FC236}">
                <a16:creationId xmlns:a16="http://schemas.microsoft.com/office/drawing/2014/main" id="{9D355372-F056-4ADF-9ABE-586337C8A29E}"/>
              </a:ext>
            </a:extLst>
          </p:cNvPr>
          <p:cNvPicPr>
            <a:picLocks noChangeAspect="1"/>
          </p:cNvPicPr>
          <p:nvPr/>
        </p:nvPicPr>
        <p:blipFill>
          <a:blip r:embed="rId4"/>
          <a:stretch>
            <a:fillRect/>
          </a:stretch>
        </p:blipFill>
        <p:spPr>
          <a:xfrm>
            <a:off x="1147777" y="2852075"/>
            <a:ext cx="8058150" cy="1476375"/>
          </a:xfrm>
          <a:prstGeom prst="rect">
            <a:avLst/>
          </a:prstGeom>
        </p:spPr>
      </p:pic>
    </p:spTree>
    <p:extLst>
      <p:ext uri="{BB962C8B-B14F-4D97-AF65-F5344CB8AC3E}">
        <p14:creationId xmlns:p14="http://schemas.microsoft.com/office/powerpoint/2010/main" val="12245629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14000" r="-14000"/>
          </a:stretch>
        </a:blip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40441" t="22221" r="10352" b="57684"/>
          <a:stretch/>
        </p:blipFill>
        <p:spPr>
          <a:xfrm>
            <a:off x="5194569" y="2285999"/>
            <a:ext cx="6496135" cy="2645924"/>
          </a:xfrm>
          <a:prstGeom prst="rect">
            <a:avLst/>
          </a:prstGeom>
        </p:spPr>
      </p:pic>
      <p:sp>
        <p:nvSpPr>
          <p:cNvPr id="7" name="TextBox 6"/>
          <p:cNvSpPr txBox="1"/>
          <p:nvPr/>
        </p:nvSpPr>
        <p:spPr>
          <a:xfrm>
            <a:off x="5406739" y="1762779"/>
            <a:ext cx="4166653" cy="523220"/>
          </a:xfrm>
          <a:prstGeom prst="rect">
            <a:avLst/>
          </a:prstGeom>
          <a:noFill/>
        </p:spPr>
        <p:txBody>
          <a:bodyPr wrap="none" rtlCol="1">
            <a:spAutoFit/>
          </a:bodyPr>
          <a:lstStyle/>
          <a:p>
            <a:r>
              <a:rPr lang="en-US" sz="2800" dirty="0">
                <a:solidFill>
                  <a:schemeClr val="bg1"/>
                </a:solidFill>
                <a:latin typeface="Tahoma" panose="020B0604030504040204" pitchFamily="34" charset="0"/>
                <a:ea typeface="Tahoma" panose="020B0604030504040204" pitchFamily="34" charset="0"/>
                <a:cs typeface="Tahoma" panose="020B0604030504040204" pitchFamily="34" charset="0"/>
              </a:rPr>
              <a:t>CARDIOVASCULAR TEAM</a:t>
            </a:r>
            <a:endParaRPr lang="fa-IR"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10" name="Picture 9"/>
          <p:cNvPicPr>
            <a:picLocks noChangeAspect="1"/>
          </p:cNvPicPr>
          <p:nvPr/>
        </p:nvPicPr>
        <p:blipFill rotWithShape="1">
          <a:blip r:embed="rId3" cstate="print">
            <a:extLst>
              <a:ext uri="{BEBA8EAE-BF5A-486C-A8C5-ECC9F3942E4B}">
                <a14:imgProps xmlns:a14="http://schemas.microsoft.com/office/drawing/2010/main">
                  <a14:imgLayer r:embed="rId4">
                    <a14:imgEffect>
                      <a14:backgroundRemoval t="9949" b="80000" l="1692" r="63769"/>
                    </a14:imgEffect>
                  </a14:imgLayer>
                </a14:imgProps>
              </a:ext>
              <a:ext uri="{28A0092B-C50C-407E-A947-70E740481C1C}">
                <a14:useLocalDpi xmlns:a14="http://schemas.microsoft.com/office/drawing/2010/main" val="0"/>
              </a:ext>
            </a:extLst>
          </a:blip>
          <a:srcRect l="6137" t="17103" r="58975" b="33143"/>
          <a:stretch/>
        </p:blipFill>
        <p:spPr>
          <a:xfrm>
            <a:off x="4776283" y="1449422"/>
            <a:ext cx="1877439" cy="1478604"/>
          </a:xfrm>
          <a:prstGeom prst="rect">
            <a:avLst/>
          </a:prstGeom>
        </p:spPr>
      </p:pic>
      <p:sp>
        <p:nvSpPr>
          <p:cNvPr id="2" name="TextBox 1"/>
          <p:cNvSpPr txBox="1"/>
          <p:nvPr/>
        </p:nvSpPr>
        <p:spPr>
          <a:xfrm>
            <a:off x="5090474" y="4713402"/>
            <a:ext cx="5233164" cy="1200329"/>
          </a:xfrm>
          <a:prstGeom prst="rect">
            <a:avLst/>
          </a:prstGeom>
          <a:noFill/>
        </p:spPr>
        <p:txBody>
          <a:bodyPr wrap="none" rtlCol="1">
            <a:spAutoFit/>
          </a:bodyPr>
          <a:lstStyle/>
          <a:p>
            <a:r>
              <a:rPr lang="en-US" sz="7200" dirty="0">
                <a:solidFill>
                  <a:srgbClr val="FFFF00"/>
                </a:solidFill>
                <a:latin typeface="Tahoma" panose="020B0604030504040204" pitchFamily="34" charset="0"/>
                <a:ea typeface="Tahoma" panose="020B0604030504040204" pitchFamily="34" charset="0"/>
                <a:cs typeface="Tahoma" panose="020B0604030504040204" pitchFamily="34" charset="0"/>
              </a:rPr>
              <a:t>Thank You…</a:t>
            </a:r>
            <a:endParaRPr lang="fa-IR" sz="7200" dirty="0">
              <a:solidFill>
                <a:srgbClr val="FFFF0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019681853"/>
      </p:ext>
    </p:extLst>
  </p:cSld>
  <p:clrMapOvr>
    <a:masterClrMapping/>
  </p:clrMapOvr>
</p:sld>
</file>

<file path=ppt/theme/theme1.xml><?xml version="1.0" encoding="utf-8"?>
<a:theme xmlns:a="http://schemas.openxmlformats.org/drawingml/2006/main" name="Facet">
  <a:themeElements>
    <a:clrScheme name="Custom 5">
      <a:dk1>
        <a:sysClr val="windowText" lastClr="000000"/>
      </a:dk1>
      <a:lt1>
        <a:sysClr val="window" lastClr="FFFFFF"/>
      </a:lt1>
      <a:dk2>
        <a:srgbClr val="2C3C43"/>
      </a:dk2>
      <a:lt2>
        <a:srgbClr val="EBEBEB"/>
      </a:lt2>
      <a:accent1>
        <a:srgbClr val="103149"/>
      </a:accent1>
      <a:accent2>
        <a:srgbClr val="19496D"/>
      </a:accent2>
      <a:accent3>
        <a:srgbClr val="42D0A2"/>
      </a:accent3>
      <a:accent4>
        <a:srgbClr val="2E946B"/>
      </a:accent4>
      <a:accent5>
        <a:srgbClr val="42B051"/>
      </a:accent5>
      <a:accent6>
        <a:srgbClr val="96D141"/>
      </a:accent6>
      <a:hlink>
        <a:srgbClr val="3FCDE7"/>
      </a:hlink>
      <a:folHlink>
        <a:srgbClr val="A9D3E1"/>
      </a:folHlink>
    </a:clrScheme>
    <a:fontScheme name="Custom 1">
      <a:majorFont>
        <a:latin typeface="Bell MT"/>
        <a:ea typeface=""/>
        <a:cs typeface=""/>
      </a:majorFont>
      <a:minorFont>
        <a:latin typeface="Bell MT"/>
        <a:ea typeface=""/>
        <a:cs typeface=""/>
      </a:minorFont>
    </a:fontScheme>
    <a:fmtScheme name="Milk Glass">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4347</TotalTime>
  <Words>253</Words>
  <Application>Microsoft Office PowerPoint</Application>
  <PresentationFormat>Grand écran</PresentationFormat>
  <Paragraphs>62</Paragraphs>
  <Slides>9</Slides>
  <Notes>0</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9</vt:i4>
      </vt:variant>
    </vt:vector>
  </HeadingPairs>
  <TitlesOfParts>
    <vt:vector size="19" baseType="lpstr">
      <vt:lpstr>Arial</vt:lpstr>
      <vt:lpstr>Arial Rounded MT Bold</vt:lpstr>
      <vt:lpstr>Bell MT</vt:lpstr>
      <vt:lpstr>Calibri</vt:lpstr>
      <vt:lpstr>CMR10</vt:lpstr>
      <vt:lpstr>Tahoma</vt:lpstr>
      <vt:lpstr>Trebuchet MS (Headings)</vt:lpstr>
      <vt:lpstr>Wingdings</vt:lpstr>
      <vt:lpstr>Wingdings 3</vt:lpstr>
      <vt:lpstr>Facet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ENCS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Asal_Bandari</dc:creator>
  <cp:lastModifiedBy>Arthur KOHLER</cp:lastModifiedBy>
  <cp:revision>262</cp:revision>
  <dcterms:created xsi:type="dcterms:W3CDTF">2017-01-09T18:49:05Z</dcterms:created>
  <dcterms:modified xsi:type="dcterms:W3CDTF">2018-02-28T00:03:04Z</dcterms:modified>
</cp:coreProperties>
</file>

<file path=docProps/thumbnail.jpeg>
</file>